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7" r:id="rId3"/>
    <p:sldId id="258" r:id="rId4"/>
    <p:sldId id="259" r:id="rId5"/>
    <p:sldId id="260" r:id="rId6"/>
    <p:sldId id="261" r:id="rId7"/>
    <p:sldId id="269" r:id="rId8"/>
    <p:sldId id="271" r:id="rId9"/>
    <p:sldId id="262" r:id="rId10"/>
    <p:sldId id="266" r:id="rId11"/>
    <p:sldId id="267" r:id="rId12"/>
    <p:sldId id="272" r:id="rId13"/>
    <p:sldId id="273" r:id="rId14"/>
    <p:sldId id="274" r:id="rId15"/>
    <p:sldId id="275" r:id="rId16"/>
    <p:sldId id="276" r:id="rId17"/>
    <p:sldId id="263" r:id="rId18"/>
    <p:sldId id="264" r:id="rId19"/>
    <p:sldId id="265" r:id="rId20"/>
    <p:sldId id="268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D6"/>
    <a:srgbClr val="FDE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631705\Downloads\Questionario_Bariacare_Risposte%20e%20grafic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631705\Downloads\Questionario_Bariacare_Risposte%20e%20grafi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631705\Downloads\Questionario_Bariacare_Risposte%20e%20grafi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631705\Downloads\Questionario_Bariacare_Risposte%20e%20grafic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631705\Downloads\Questionario_Bariacare_Risposte%20e%20grafic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00631705\Downloads\Questionario_Bariacare_Risposte%20e%20grafic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2800" dirty="0"/>
              <a:t>Gusti provati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prstDash val="solid"/>
            </a:ln>
          </c:spPr>
          <c:invertIfNegative val="0"/>
          <c:cat>
            <c:strRef>
              <c:f>Dashboard!$A$7:$A$20</c:f>
              <c:strCache>
                <c:ptCount val="14"/>
                <c:pt idx="0">
                  <c:v>Latte e biscotti</c:v>
                </c:pt>
                <c:pt idx="1">
                  <c:v>Torta al limone</c:v>
                </c:pt>
                <c:pt idx="2">
                  <c:v>Cheesecake mirtilli</c:v>
                </c:pt>
                <c:pt idx="3">
                  <c:v>Torta al cioccolato</c:v>
                </c:pt>
                <c:pt idx="4">
                  <c:v>Minestrone di verdure</c:v>
                </c:pt>
                <c:pt idx="5">
                  <c:v>Pasta al pesto</c:v>
                </c:pt>
                <c:pt idx="6">
                  <c:v>Risotto ai funghi</c:v>
                </c:pt>
                <c:pt idx="7">
                  <c:v>Semolino all’uovo</c:v>
                </c:pt>
                <c:pt idx="8">
                  <c:v>Tortelli di zucca</c:v>
                </c:pt>
                <c:pt idx="9">
                  <c:v>Costine di maiale</c:v>
                </c:pt>
                <c:pt idx="10">
                  <c:v>Manzo brasato</c:v>
                </c:pt>
                <c:pt idx="11">
                  <c:v>Pollo alla griglia</c:v>
                </c:pt>
                <c:pt idx="12">
                  <c:v>Crema ai formaggi</c:v>
                </c:pt>
                <c:pt idx="13">
                  <c:v>Pesce in bianco</c:v>
                </c:pt>
              </c:strCache>
            </c:strRef>
          </c:cat>
          <c:val>
            <c:numRef>
              <c:f>Dashboard!$B$7:$B$20</c:f>
              <c:numCache>
                <c:formatCode>General</c:formatCode>
                <c:ptCount val="14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7</c:v>
                </c:pt>
                <c:pt idx="4">
                  <c:v>4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5</c:v>
                </c:pt>
                <c:pt idx="9">
                  <c:v>1</c:v>
                </c:pt>
                <c:pt idx="10">
                  <c:v>4</c:v>
                </c:pt>
                <c:pt idx="11">
                  <c:v>7</c:v>
                </c:pt>
                <c:pt idx="12">
                  <c:v>6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E7-43FD-9BA5-B628B8870B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  <c:valAx>
        <c:axId val="1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Gusto più gradito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9A-4E26-9A90-939F6EDC53C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9A-4E26-9A90-939F6EDC53C3}"/>
              </c:ext>
            </c:extLst>
          </c:dPt>
          <c:cat>
            <c:strRef>
              <c:f>Dashboard!$A$30:$A$43</c:f>
              <c:strCache>
                <c:ptCount val="14"/>
                <c:pt idx="0">
                  <c:v>Latte e biscotti</c:v>
                </c:pt>
                <c:pt idx="1">
                  <c:v>Torta al limone</c:v>
                </c:pt>
                <c:pt idx="2">
                  <c:v>Cheesecake mirtilli</c:v>
                </c:pt>
                <c:pt idx="3">
                  <c:v>Torta al cioccolato</c:v>
                </c:pt>
                <c:pt idx="4">
                  <c:v>Minestrone di verdure</c:v>
                </c:pt>
                <c:pt idx="5">
                  <c:v>Pasta al pesto</c:v>
                </c:pt>
                <c:pt idx="6">
                  <c:v>Risotto ai funghi</c:v>
                </c:pt>
                <c:pt idx="7">
                  <c:v>Semolino all’uovo</c:v>
                </c:pt>
                <c:pt idx="8">
                  <c:v>Tortelli di zucca</c:v>
                </c:pt>
                <c:pt idx="9">
                  <c:v>Costine di maiale</c:v>
                </c:pt>
                <c:pt idx="10">
                  <c:v>Manzo brasato</c:v>
                </c:pt>
                <c:pt idx="11">
                  <c:v>Pollo alla griglia</c:v>
                </c:pt>
                <c:pt idx="12">
                  <c:v>Crema ai formaggi</c:v>
                </c:pt>
                <c:pt idx="13">
                  <c:v>Pesce in bianco</c:v>
                </c:pt>
              </c:strCache>
            </c:strRef>
          </c:cat>
          <c:val>
            <c:numRef>
              <c:f>Dashboard!$B$30:$B$43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7-4D18-9E19-633461E429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catAx>
        <c:axId val="1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"/>
        <c:crosses val="autoZero"/>
        <c:auto val="0"/>
        <c:lblAlgn val="ctr"/>
        <c:lblOffset val="100"/>
        <c:noMultiLvlLbl val="0"/>
      </c:catAx>
      <c:valAx>
        <c:axId val="1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Risposte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Motivazioni di utilizzo (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D0-4BC1-8898-E7672980C382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D0-4BC1-8898-E7672980C382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D0-4BC1-8898-E7672980C38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D0-4BC1-8898-E7672980C382}"/>
              </c:ext>
            </c:extLst>
          </c:dPt>
          <c:cat>
            <c:strRef>
              <c:f>Dashboard!$A$71:$A$74</c:f>
              <c:strCache>
                <c:ptCount val="4"/>
                <c:pt idx="0">
                  <c:v>Praticità</c:v>
                </c:pt>
                <c:pt idx="1">
                  <c:v>Gusto</c:v>
                </c:pt>
                <c:pt idx="2">
                  <c:v>Lavoro</c:v>
                </c:pt>
                <c:pt idx="3">
                  <c:v>Altro</c:v>
                </c:pt>
              </c:strCache>
            </c:strRef>
          </c:cat>
          <c:val>
            <c:numRef>
              <c:f>Dashboard!$B$71:$B$74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4-4CC6-8183-E50283165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34838036549782"/>
          <c:y val="0.32537114889664942"/>
          <c:w val="0.19971373143574445"/>
          <c:h val="0.363588781748486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Fase di utilizzo (%)</a:t>
            </a:r>
          </a:p>
        </c:rich>
      </c:tx>
      <c:layout>
        <c:manualLayout>
          <c:xMode val="edge"/>
          <c:yMode val="edge"/>
          <c:x val="0.27031345915445104"/>
          <c:y val="1.6485998584194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explosion val="12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4F-4394-BB56-728F4CDC87C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4F-4394-BB56-728F4CDC87C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4F-4394-BB56-728F4CDC87C7}"/>
              </c:ext>
            </c:extLst>
          </c:dPt>
          <c:cat>
            <c:strRef>
              <c:f>Dashboard!$A$85:$A$87</c:f>
              <c:strCache>
                <c:ptCount val="3"/>
                <c:pt idx="0">
                  <c:v>Prima fase</c:v>
                </c:pt>
                <c:pt idx="1">
                  <c:v>Seconda fase</c:v>
                </c:pt>
                <c:pt idx="2">
                  <c:v>Entrambe le fasi</c:v>
                </c:pt>
              </c:strCache>
            </c:strRef>
          </c:cat>
          <c:val>
            <c:numRef>
              <c:f>Dashboard!$B$85:$B$87</c:f>
              <c:numCache>
                <c:formatCode>General</c:formatCode>
                <c:ptCount val="3"/>
                <c:pt idx="0">
                  <c:v>9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C2-40C6-8B45-2D5EFB137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847011663318128"/>
          <c:y val="0.40697915927465067"/>
          <c:w val="0.27040861749237927"/>
          <c:h val="0.25004846277799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Pasto più frequente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222090354688019"/>
          <c:y val="0.13077647612265578"/>
          <c:w val="0.57088947838093296"/>
          <c:h val="0.840041252076129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DC-44CA-9A81-35EA06B7EE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DC-44CA-9A81-35EA06B7EE29}"/>
              </c:ext>
            </c:extLst>
          </c:dPt>
          <c:dPt>
            <c:idx val="2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DC-44CA-9A81-35EA06B7EE2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DC-44CA-9A81-35EA06B7EE2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DC-44CA-9A81-35EA06B7EE29}"/>
              </c:ext>
            </c:extLst>
          </c:dPt>
          <c:cat>
            <c:strRef>
              <c:f>Dashboard!$A$98:$A$102</c:f>
              <c:strCache>
                <c:ptCount val="5"/>
                <c:pt idx="0">
                  <c:v>Colazione</c:v>
                </c:pt>
                <c:pt idx="1">
                  <c:v>Spuntini</c:v>
                </c:pt>
                <c:pt idx="2">
                  <c:v>Pranzo</c:v>
                </c:pt>
                <c:pt idx="3">
                  <c:v>Cena</c:v>
                </c:pt>
                <c:pt idx="4">
                  <c:v>Tutti i pasti</c:v>
                </c:pt>
              </c:strCache>
            </c:strRef>
          </c:cat>
          <c:val>
            <c:numRef>
              <c:f>Dashboard!$B$98:$B$102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A6-4E13-8167-5DE842674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549910237012345"/>
          <c:y val="0.311140045033029"/>
          <c:w val="0.19368334320920214"/>
          <c:h val="0.40768490165240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2400" dirty="0"/>
              <a:t>Facilità di preparazione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63-4181-A677-F24A4180A41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63-4181-A677-F24A4180A41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63-4181-A677-F24A4180A41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63-4181-A677-F24A4180A41F}"/>
              </c:ext>
            </c:extLst>
          </c:dPt>
          <c:cat>
            <c:strRef>
              <c:f>Dashboard!$A$113:$A$116</c:f>
              <c:strCache>
                <c:ptCount val="4"/>
                <c:pt idx="0">
                  <c:v>Sì, molto facile</c:v>
                </c:pt>
                <c:pt idx="1">
                  <c:v>Abbastanza facile</c:v>
                </c:pt>
                <c:pt idx="2">
                  <c:v>Difficile</c:v>
                </c:pt>
                <c:pt idx="3">
                  <c:v>Non ho seguito le istruzioni</c:v>
                </c:pt>
              </c:strCache>
            </c:strRef>
          </c:cat>
          <c:val>
            <c:numRef>
              <c:f>Dashboard!$B$113:$B$116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10-4447-8216-29260C8E1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D2824-4106-4FE4-A506-D5B04ACED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040891-6E31-4823-A00E-264BB1C5E4F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it-IT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RICETTARIO</a:t>
          </a:r>
          <a:br>
            <a:rPr lang="it-IT" sz="3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it-IT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BARIATRICO</a:t>
          </a:r>
          <a:endParaRPr lang="it-IT" sz="3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C1131-B382-434D-B9C5-27B19F02182D}" type="parTrans" cxnId="{04CB280E-224C-41BA-8196-BA31A6D0CEE3}">
      <dgm:prSet/>
      <dgm:spPr/>
      <dgm:t>
        <a:bodyPr/>
        <a:lstStyle/>
        <a:p>
          <a:endParaRPr lang="it-IT"/>
        </a:p>
      </dgm:t>
    </dgm:pt>
    <dgm:pt modelId="{F7578C75-6F5F-4F6A-9940-2C9B18048A91}" type="sibTrans" cxnId="{04CB280E-224C-41BA-8196-BA31A6D0CEE3}">
      <dgm:prSet/>
      <dgm:spPr/>
      <dgm:t>
        <a:bodyPr/>
        <a:lstStyle/>
        <a:p>
          <a:endParaRPr lang="it-IT"/>
        </a:p>
      </dgm:t>
    </dgm:pt>
    <dgm:pt modelId="{1968F371-4F47-4FAF-8843-5D40083E0CE0}" type="pres">
      <dgm:prSet presAssocID="{652D2824-4106-4FE4-A506-D5B04ACEDD5A}" presName="linear" presStyleCnt="0">
        <dgm:presLayoutVars>
          <dgm:animLvl val="lvl"/>
          <dgm:resizeHandles val="exact"/>
        </dgm:presLayoutVars>
      </dgm:prSet>
      <dgm:spPr/>
    </dgm:pt>
    <dgm:pt modelId="{B2F162FD-E696-4275-97E3-9591B4D3149D}" type="pres">
      <dgm:prSet presAssocID="{48040891-6E31-4823-A00E-264BB1C5E4F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CB280E-224C-41BA-8196-BA31A6D0CEE3}" srcId="{652D2824-4106-4FE4-A506-D5B04ACEDD5A}" destId="{48040891-6E31-4823-A00E-264BB1C5E4F6}" srcOrd="0" destOrd="0" parTransId="{455C1131-B382-434D-B9C5-27B19F02182D}" sibTransId="{F7578C75-6F5F-4F6A-9940-2C9B18048A91}"/>
    <dgm:cxn modelId="{579ADD9A-7031-4CEC-B8DB-BA22B71FA768}" type="presOf" srcId="{48040891-6E31-4823-A00E-264BB1C5E4F6}" destId="{B2F162FD-E696-4275-97E3-9591B4D3149D}" srcOrd="0" destOrd="0" presId="urn:microsoft.com/office/officeart/2005/8/layout/vList2"/>
    <dgm:cxn modelId="{123547C3-A5E1-4751-89FE-1BFB129CA19F}" type="presOf" srcId="{652D2824-4106-4FE4-A506-D5B04ACEDD5A}" destId="{1968F371-4F47-4FAF-8843-5D40083E0CE0}" srcOrd="0" destOrd="0" presId="urn:microsoft.com/office/officeart/2005/8/layout/vList2"/>
    <dgm:cxn modelId="{EB2B2864-6976-42DC-8B0B-0F3E54057837}" type="presParOf" srcId="{1968F371-4F47-4FAF-8843-5D40083E0CE0}" destId="{B2F162FD-E696-4275-97E3-9591B4D314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2D2824-4106-4FE4-A506-D5B04ACED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8040891-6E31-4823-A00E-264BB1C5E4F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rtl="0"/>
          <a:r>
            <a:rPr lang="it-IT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PASTI</a:t>
          </a:r>
          <a:br>
            <a:rPr lang="it-IT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it-IT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SOSTITUTIVI</a:t>
          </a:r>
          <a:endParaRPr lang="it-IT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C1131-B382-434D-B9C5-27B19F02182D}" type="parTrans" cxnId="{04CB280E-224C-41BA-8196-BA31A6D0CEE3}">
      <dgm:prSet/>
      <dgm:spPr/>
      <dgm:t>
        <a:bodyPr/>
        <a:lstStyle/>
        <a:p>
          <a:endParaRPr lang="it-IT"/>
        </a:p>
      </dgm:t>
    </dgm:pt>
    <dgm:pt modelId="{F7578C75-6F5F-4F6A-9940-2C9B18048A91}" type="sibTrans" cxnId="{04CB280E-224C-41BA-8196-BA31A6D0CEE3}">
      <dgm:prSet/>
      <dgm:spPr/>
      <dgm:t>
        <a:bodyPr/>
        <a:lstStyle/>
        <a:p>
          <a:endParaRPr lang="it-IT"/>
        </a:p>
      </dgm:t>
    </dgm:pt>
    <dgm:pt modelId="{1968F371-4F47-4FAF-8843-5D40083E0CE0}" type="pres">
      <dgm:prSet presAssocID="{652D2824-4106-4FE4-A506-D5B04ACEDD5A}" presName="linear" presStyleCnt="0">
        <dgm:presLayoutVars>
          <dgm:animLvl val="lvl"/>
          <dgm:resizeHandles val="exact"/>
        </dgm:presLayoutVars>
      </dgm:prSet>
      <dgm:spPr/>
    </dgm:pt>
    <dgm:pt modelId="{B2F162FD-E696-4275-97E3-9591B4D3149D}" type="pres">
      <dgm:prSet presAssocID="{48040891-6E31-4823-A00E-264BB1C5E4F6}" presName="parentText" presStyleLbl="node1" presStyleIdx="0" presStyleCnt="1" custLinFactNeighborX="-7234" custLinFactNeighborY="-77364">
        <dgm:presLayoutVars>
          <dgm:chMax val="0"/>
          <dgm:bulletEnabled val="1"/>
        </dgm:presLayoutVars>
      </dgm:prSet>
      <dgm:spPr/>
    </dgm:pt>
  </dgm:ptLst>
  <dgm:cxnLst>
    <dgm:cxn modelId="{04CB280E-224C-41BA-8196-BA31A6D0CEE3}" srcId="{652D2824-4106-4FE4-A506-D5B04ACEDD5A}" destId="{48040891-6E31-4823-A00E-264BB1C5E4F6}" srcOrd="0" destOrd="0" parTransId="{455C1131-B382-434D-B9C5-27B19F02182D}" sibTransId="{F7578C75-6F5F-4F6A-9940-2C9B18048A91}"/>
    <dgm:cxn modelId="{579ADD9A-7031-4CEC-B8DB-BA22B71FA768}" type="presOf" srcId="{48040891-6E31-4823-A00E-264BB1C5E4F6}" destId="{B2F162FD-E696-4275-97E3-9591B4D3149D}" srcOrd="0" destOrd="0" presId="urn:microsoft.com/office/officeart/2005/8/layout/vList2"/>
    <dgm:cxn modelId="{123547C3-A5E1-4751-89FE-1BFB129CA19F}" type="presOf" srcId="{652D2824-4106-4FE4-A506-D5B04ACEDD5A}" destId="{1968F371-4F47-4FAF-8843-5D40083E0CE0}" srcOrd="0" destOrd="0" presId="urn:microsoft.com/office/officeart/2005/8/layout/vList2"/>
    <dgm:cxn modelId="{EB2B2864-6976-42DC-8B0B-0F3E54057837}" type="presParOf" srcId="{1968F371-4F47-4FAF-8843-5D40083E0CE0}" destId="{B2F162FD-E696-4275-97E3-9591B4D314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636A3-1CDC-4B9F-B0F4-7DEC702B04BA}" type="doc">
      <dgm:prSet loTypeId="urn:microsoft.com/office/officeart/2005/8/layout/matrix3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DCA9EF36-8CC7-4DED-9238-D5831887CD08}">
      <dgm:prSet custT="1"/>
      <dgm:spPr>
        <a:ln w="76200">
          <a:solidFill>
            <a:srgbClr val="92D050"/>
          </a:solidFill>
        </a:ln>
      </dgm:spPr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Alimenti naturali</a:t>
          </a:r>
        </a:p>
      </dgm:t>
    </dgm:pt>
    <dgm:pt modelId="{3282CC36-D76E-488E-BE8E-B22AC4B98477}" type="parTrans" cxnId="{495FD9F6-6760-429D-9415-2D28D1FA0A91}">
      <dgm:prSet/>
      <dgm:spPr/>
      <dgm:t>
        <a:bodyPr/>
        <a:lstStyle/>
        <a:p>
          <a:endParaRPr lang="it-IT"/>
        </a:p>
      </dgm:t>
    </dgm:pt>
    <dgm:pt modelId="{CE04D904-159E-45D5-A760-12721A9CFA1F}" type="sibTrans" cxnId="{495FD9F6-6760-429D-9415-2D28D1FA0A91}">
      <dgm:prSet/>
      <dgm:spPr/>
      <dgm:t>
        <a:bodyPr/>
        <a:lstStyle/>
        <a:p>
          <a:endParaRPr lang="it-IT"/>
        </a:p>
      </dgm:t>
    </dgm:pt>
    <dgm:pt modelId="{99D61D71-8CF4-469A-B081-67806448FBA2}">
      <dgm:prSet custT="1"/>
      <dgm:spPr>
        <a:ln w="76200">
          <a:solidFill>
            <a:srgbClr val="92D050"/>
          </a:solidFill>
        </a:ln>
      </dgm:spPr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Confezioni adeguate per entrambe le fasi</a:t>
          </a:r>
          <a:endParaRPr lang="it-IT" sz="1800" dirty="0"/>
        </a:p>
      </dgm:t>
    </dgm:pt>
    <dgm:pt modelId="{7FE9AA04-07CB-4CD3-BF4B-130085FBEB7B}" type="parTrans" cxnId="{8AADC5A7-7BF1-4CCE-824F-06559049755F}">
      <dgm:prSet/>
      <dgm:spPr/>
      <dgm:t>
        <a:bodyPr/>
        <a:lstStyle/>
        <a:p>
          <a:endParaRPr lang="it-IT"/>
        </a:p>
      </dgm:t>
    </dgm:pt>
    <dgm:pt modelId="{732942A5-5208-4260-AACD-B54EBF7C7396}" type="sibTrans" cxnId="{8AADC5A7-7BF1-4CCE-824F-06559049755F}">
      <dgm:prSet/>
      <dgm:spPr/>
      <dgm:t>
        <a:bodyPr/>
        <a:lstStyle/>
        <a:p>
          <a:endParaRPr lang="it-IT"/>
        </a:p>
      </dgm:t>
    </dgm:pt>
    <dgm:pt modelId="{D05B7948-9838-4151-8D33-35CA35AA903F}">
      <dgm:prSet custT="1"/>
      <dgm:spPr>
        <a:ln w="76200">
          <a:solidFill>
            <a:srgbClr val="92D050"/>
          </a:solidFill>
        </a:ln>
      </dgm:spPr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Calcolo dei macronutrienti</a:t>
          </a:r>
        </a:p>
      </dgm:t>
    </dgm:pt>
    <dgm:pt modelId="{98773421-D848-4DFC-994F-84EEC0C81452}" type="parTrans" cxnId="{6679B39E-0BA8-4C70-A2C0-B0B0FA6A3063}">
      <dgm:prSet/>
      <dgm:spPr/>
      <dgm:t>
        <a:bodyPr/>
        <a:lstStyle/>
        <a:p>
          <a:endParaRPr lang="it-IT"/>
        </a:p>
      </dgm:t>
    </dgm:pt>
    <dgm:pt modelId="{9F8C1A12-EBD9-436E-B145-8528D6B0F496}" type="sibTrans" cxnId="{6679B39E-0BA8-4C70-A2C0-B0B0FA6A3063}">
      <dgm:prSet/>
      <dgm:spPr/>
      <dgm:t>
        <a:bodyPr/>
        <a:lstStyle/>
        <a:p>
          <a:endParaRPr lang="it-IT"/>
        </a:p>
      </dgm:t>
    </dgm:pt>
    <dgm:pt modelId="{04E8DE91-48B6-4D56-8360-B7E0F54447FF}">
      <dgm:prSet custT="1"/>
      <dgm:spPr>
        <a:ln w="76200">
          <a:solidFill>
            <a:srgbClr val="92D050"/>
          </a:solidFill>
        </a:ln>
      </dgm:spPr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Elevato apporto proteico</a:t>
          </a:r>
        </a:p>
      </dgm:t>
    </dgm:pt>
    <dgm:pt modelId="{B8061DAD-4A9D-401D-B9BE-CFCB8A7C8057}" type="parTrans" cxnId="{DBE6192C-C586-4F2E-8EEF-D7EAC29EA001}">
      <dgm:prSet/>
      <dgm:spPr/>
      <dgm:t>
        <a:bodyPr/>
        <a:lstStyle/>
        <a:p>
          <a:endParaRPr lang="it-IT"/>
        </a:p>
      </dgm:t>
    </dgm:pt>
    <dgm:pt modelId="{02440EDD-1B7A-496B-9E9D-A763729C73A3}" type="sibTrans" cxnId="{DBE6192C-C586-4F2E-8EEF-D7EAC29EA001}">
      <dgm:prSet/>
      <dgm:spPr/>
      <dgm:t>
        <a:bodyPr/>
        <a:lstStyle/>
        <a:p>
          <a:endParaRPr lang="it-IT"/>
        </a:p>
      </dgm:t>
    </dgm:pt>
    <dgm:pt modelId="{DE9E5A08-5236-436E-9413-AB567E0172EC}" type="pres">
      <dgm:prSet presAssocID="{A02636A3-1CDC-4B9F-B0F4-7DEC702B04BA}" presName="matrix" presStyleCnt="0">
        <dgm:presLayoutVars>
          <dgm:chMax val="1"/>
          <dgm:dir/>
          <dgm:resizeHandles val="exact"/>
        </dgm:presLayoutVars>
      </dgm:prSet>
      <dgm:spPr/>
    </dgm:pt>
    <dgm:pt modelId="{0C8FD629-AC6E-421F-9C06-95A562BF5134}" type="pres">
      <dgm:prSet presAssocID="{A02636A3-1CDC-4B9F-B0F4-7DEC702B04BA}" presName="diamond" presStyleLbl="bgShp" presStyleIdx="0" presStyleCnt="1"/>
      <dgm:spPr/>
    </dgm:pt>
    <dgm:pt modelId="{7BEB8E2D-B89C-45EE-A28D-75BA7B0E899F}" type="pres">
      <dgm:prSet presAssocID="{A02636A3-1CDC-4B9F-B0F4-7DEC702B04BA}" presName="quad1" presStyleLbl="node1" presStyleIdx="0" presStyleCnt="4" custScaleX="121013" custLinFactNeighborX="-16037" custLinFactNeighborY="-262">
        <dgm:presLayoutVars>
          <dgm:chMax val="0"/>
          <dgm:chPref val="0"/>
          <dgm:bulletEnabled val="1"/>
        </dgm:presLayoutVars>
      </dgm:prSet>
      <dgm:spPr/>
    </dgm:pt>
    <dgm:pt modelId="{C1FC2436-F71C-4458-8E7E-4DE97D35B73E}" type="pres">
      <dgm:prSet presAssocID="{A02636A3-1CDC-4B9F-B0F4-7DEC702B04BA}" presName="quad2" presStyleLbl="node1" presStyleIdx="1" presStyleCnt="4" custScaleX="125987" custLinFactNeighborX="14401" custLinFactNeighborY="262">
        <dgm:presLayoutVars>
          <dgm:chMax val="0"/>
          <dgm:chPref val="0"/>
          <dgm:bulletEnabled val="1"/>
        </dgm:presLayoutVars>
      </dgm:prSet>
      <dgm:spPr/>
    </dgm:pt>
    <dgm:pt modelId="{00ED41A6-1BB0-456A-A068-F1DA9D3E242D}" type="pres">
      <dgm:prSet presAssocID="{A02636A3-1CDC-4B9F-B0F4-7DEC702B04BA}" presName="quad3" presStyleLbl="node1" presStyleIdx="2" presStyleCnt="4" custScaleX="118296" custLinFactNeighborX="-17395" custLinFactNeighborY="524">
        <dgm:presLayoutVars>
          <dgm:chMax val="0"/>
          <dgm:chPref val="0"/>
          <dgm:bulletEnabled val="1"/>
        </dgm:presLayoutVars>
      </dgm:prSet>
      <dgm:spPr/>
    </dgm:pt>
    <dgm:pt modelId="{A13B6A59-CA9C-436D-A26F-01A7DBF40FA4}" type="pres">
      <dgm:prSet presAssocID="{A02636A3-1CDC-4B9F-B0F4-7DEC702B04BA}" presName="quad4" presStyleLbl="node1" presStyleIdx="3" presStyleCnt="4" custScaleX="122846" custLinFactNeighborX="12830" custLinFactNeighborY="1833">
        <dgm:presLayoutVars>
          <dgm:chMax val="0"/>
          <dgm:chPref val="0"/>
          <dgm:bulletEnabled val="1"/>
        </dgm:presLayoutVars>
      </dgm:prSet>
      <dgm:spPr/>
    </dgm:pt>
  </dgm:ptLst>
  <dgm:cxnLst>
    <dgm:cxn modelId="{E0E6C10C-7D08-45F0-8F48-C7B094701273}" type="presOf" srcId="{A02636A3-1CDC-4B9F-B0F4-7DEC702B04BA}" destId="{DE9E5A08-5236-436E-9413-AB567E0172EC}" srcOrd="0" destOrd="0" presId="urn:microsoft.com/office/officeart/2005/8/layout/matrix3"/>
    <dgm:cxn modelId="{DBE6192C-C586-4F2E-8EEF-D7EAC29EA001}" srcId="{A02636A3-1CDC-4B9F-B0F4-7DEC702B04BA}" destId="{04E8DE91-48B6-4D56-8360-B7E0F54447FF}" srcOrd="3" destOrd="0" parTransId="{B8061DAD-4A9D-401D-B9BE-CFCB8A7C8057}" sibTransId="{02440EDD-1B7A-496B-9E9D-A763729C73A3}"/>
    <dgm:cxn modelId="{F662DD3A-BD59-49E0-8488-E76117FE1622}" type="presOf" srcId="{99D61D71-8CF4-469A-B081-67806448FBA2}" destId="{C1FC2436-F71C-4458-8E7E-4DE97D35B73E}" srcOrd="0" destOrd="0" presId="urn:microsoft.com/office/officeart/2005/8/layout/matrix3"/>
    <dgm:cxn modelId="{CF9D0A41-8098-48CD-BB57-2C269B0CE98A}" type="presOf" srcId="{DCA9EF36-8CC7-4DED-9238-D5831887CD08}" destId="{7BEB8E2D-B89C-45EE-A28D-75BA7B0E899F}" srcOrd="0" destOrd="0" presId="urn:microsoft.com/office/officeart/2005/8/layout/matrix3"/>
    <dgm:cxn modelId="{70042D87-7BAC-4923-9CCE-5861FC8197E3}" type="presOf" srcId="{04E8DE91-48B6-4D56-8360-B7E0F54447FF}" destId="{A13B6A59-CA9C-436D-A26F-01A7DBF40FA4}" srcOrd="0" destOrd="0" presId="urn:microsoft.com/office/officeart/2005/8/layout/matrix3"/>
    <dgm:cxn modelId="{17448B93-3900-4B95-92EB-6E7FA4CE0F34}" type="presOf" srcId="{D05B7948-9838-4151-8D33-35CA35AA903F}" destId="{00ED41A6-1BB0-456A-A068-F1DA9D3E242D}" srcOrd="0" destOrd="0" presId="urn:microsoft.com/office/officeart/2005/8/layout/matrix3"/>
    <dgm:cxn modelId="{6679B39E-0BA8-4C70-A2C0-B0B0FA6A3063}" srcId="{A02636A3-1CDC-4B9F-B0F4-7DEC702B04BA}" destId="{D05B7948-9838-4151-8D33-35CA35AA903F}" srcOrd="2" destOrd="0" parTransId="{98773421-D848-4DFC-994F-84EEC0C81452}" sibTransId="{9F8C1A12-EBD9-436E-B145-8528D6B0F496}"/>
    <dgm:cxn modelId="{8AADC5A7-7BF1-4CCE-824F-06559049755F}" srcId="{A02636A3-1CDC-4B9F-B0F4-7DEC702B04BA}" destId="{99D61D71-8CF4-469A-B081-67806448FBA2}" srcOrd="1" destOrd="0" parTransId="{7FE9AA04-07CB-4CD3-BF4B-130085FBEB7B}" sibTransId="{732942A5-5208-4260-AACD-B54EBF7C7396}"/>
    <dgm:cxn modelId="{495FD9F6-6760-429D-9415-2D28D1FA0A91}" srcId="{A02636A3-1CDC-4B9F-B0F4-7DEC702B04BA}" destId="{DCA9EF36-8CC7-4DED-9238-D5831887CD08}" srcOrd="0" destOrd="0" parTransId="{3282CC36-D76E-488E-BE8E-B22AC4B98477}" sibTransId="{CE04D904-159E-45D5-A760-12721A9CFA1F}"/>
    <dgm:cxn modelId="{B12D807B-4816-429B-BF7A-90FDF0959255}" type="presParOf" srcId="{DE9E5A08-5236-436E-9413-AB567E0172EC}" destId="{0C8FD629-AC6E-421F-9C06-95A562BF5134}" srcOrd="0" destOrd="0" presId="urn:microsoft.com/office/officeart/2005/8/layout/matrix3"/>
    <dgm:cxn modelId="{6AC87D0E-9528-4305-87A1-3EE804561A06}" type="presParOf" srcId="{DE9E5A08-5236-436E-9413-AB567E0172EC}" destId="{7BEB8E2D-B89C-45EE-A28D-75BA7B0E899F}" srcOrd="1" destOrd="0" presId="urn:microsoft.com/office/officeart/2005/8/layout/matrix3"/>
    <dgm:cxn modelId="{A0EA412B-90C5-411B-B2A4-6977070B520B}" type="presParOf" srcId="{DE9E5A08-5236-436E-9413-AB567E0172EC}" destId="{C1FC2436-F71C-4458-8E7E-4DE97D35B73E}" srcOrd="2" destOrd="0" presId="urn:microsoft.com/office/officeart/2005/8/layout/matrix3"/>
    <dgm:cxn modelId="{E8080113-B623-40CA-9190-6981CB83F595}" type="presParOf" srcId="{DE9E5A08-5236-436E-9413-AB567E0172EC}" destId="{00ED41A6-1BB0-456A-A068-F1DA9D3E242D}" srcOrd="3" destOrd="0" presId="urn:microsoft.com/office/officeart/2005/8/layout/matrix3"/>
    <dgm:cxn modelId="{5B359AA5-2F6F-4405-9E57-1D5E22B71FE8}" type="presParOf" srcId="{DE9E5A08-5236-436E-9413-AB567E0172EC}" destId="{A13B6A59-CA9C-436D-A26F-01A7DBF40FA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149D4-A7DD-44A8-9A08-7219B09B9F3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2CEBE1C1-D255-45E3-A109-C7F1627067B4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Durata fase circa 3 giorni</a:t>
          </a:r>
        </a:p>
      </dgm:t>
    </dgm:pt>
    <dgm:pt modelId="{CF90B201-98C1-4567-B3E9-0D36D90DC543}" type="parTrans" cxnId="{0D81F5FB-4D0F-4C28-9153-F8C52174D116}">
      <dgm:prSet/>
      <dgm:spPr/>
      <dgm:t>
        <a:bodyPr/>
        <a:lstStyle/>
        <a:p>
          <a:endParaRPr lang="it-IT"/>
        </a:p>
      </dgm:t>
    </dgm:pt>
    <dgm:pt modelId="{A265D475-D30E-471A-BFFA-F69F1EBF4440}" type="sibTrans" cxnId="{0D81F5FB-4D0F-4C28-9153-F8C52174D116}">
      <dgm:prSet/>
      <dgm:spPr/>
      <dgm:t>
        <a:bodyPr/>
        <a:lstStyle/>
        <a:p>
          <a:endParaRPr lang="it-IT"/>
        </a:p>
      </dgm:t>
    </dgm:pt>
    <dgm:pt modelId="{7DDAA7C5-CDF2-4CA9-8D69-286D1D32AFD0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Integrazione proteica con 30g di proteine/die</a:t>
          </a:r>
        </a:p>
      </dgm:t>
    </dgm:pt>
    <dgm:pt modelId="{5BD421D7-1913-42BA-B779-45CA00A8A457}" type="parTrans" cxnId="{0E3F0AB8-402F-4001-B7A8-BE3A70D15D06}">
      <dgm:prSet/>
      <dgm:spPr/>
      <dgm:t>
        <a:bodyPr/>
        <a:lstStyle/>
        <a:p>
          <a:endParaRPr lang="it-IT"/>
        </a:p>
      </dgm:t>
    </dgm:pt>
    <dgm:pt modelId="{DD7FB5CC-8494-48A2-AEC1-393BD72D128C}" type="sibTrans" cxnId="{0E3F0AB8-402F-4001-B7A8-BE3A70D15D06}">
      <dgm:prSet/>
      <dgm:spPr/>
      <dgm:t>
        <a:bodyPr/>
        <a:lstStyle/>
        <a:p>
          <a:endParaRPr lang="it-IT"/>
        </a:p>
      </dgm:t>
    </dgm:pt>
    <dgm:pt modelId="{0C3D1238-BBEB-44ED-AA35-E1F6F81CAE31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Composizione bromatologica della dieta:</a:t>
          </a:r>
        </a:p>
      </dgm:t>
    </dgm:pt>
    <dgm:pt modelId="{C6A39A22-EBDD-45A2-A960-0017EA1AC171}" type="parTrans" cxnId="{E50796A7-0D6A-4347-A58E-0BFFDCE69F30}">
      <dgm:prSet/>
      <dgm:spPr/>
      <dgm:t>
        <a:bodyPr/>
        <a:lstStyle/>
        <a:p>
          <a:endParaRPr lang="it-IT"/>
        </a:p>
      </dgm:t>
    </dgm:pt>
    <dgm:pt modelId="{C1954B63-5EAF-4B7F-B6BC-7D487D07AFDE}" type="sibTrans" cxnId="{E50796A7-0D6A-4347-A58E-0BFFDCE69F30}">
      <dgm:prSet/>
      <dgm:spPr/>
      <dgm:t>
        <a:bodyPr/>
        <a:lstStyle/>
        <a:p>
          <a:endParaRPr lang="it-IT"/>
        </a:p>
      </dgm:t>
    </dgm:pt>
    <dgm:pt modelId="{AE05783A-68F2-4F57-8CF8-4A2E183B9F7E}" type="pres">
      <dgm:prSet presAssocID="{BB3149D4-A7DD-44A8-9A08-7219B09B9F3C}" presName="linear" presStyleCnt="0">
        <dgm:presLayoutVars>
          <dgm:animLvl val="lvl"/>
          <dgm:resizeHandles val="exact"/>
        </dgm:presLayoutVars>
      </dgm:prSet>
      <dgm:spPr/>
    </dgm:pt>
    <dgm:pt modelId="{171A4CC0-8443-4B50-9ECC-6BF302EBDB9A}" type="pres">
      <dgm:prSet presAssocID="{2CEBE1C1-D255-45E3-A109-C7F1627067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2C91FB-7DBB-455C-B3E2-1B984B9F21F0}" type="pres">
      <dgm:prSet presAssocID="{A265D475-D30E-471A-BFFA-F69F1EBF4440}" presName="spacer" presStyleCnt="0"/>
      <dgm:spPr/>
    </dgm:pt>
    <dgm:pt modelId="{AD7B8D05-EBFD-4672-9CB0-DE80FF617BCA}" type="pres">
      <dgm:prSet presAssocID="{7DDAA7C5-CDF2-4CA9-8D69-286D1D32AFD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661918-661C-4FE8-92A7-D1152F94D828}" type="pres">
      <dgm:prSet presAssocID="{DD7FB5CC-8494-48A2-AEC1-393BD72D128C}" presName="spacer" presStyleCnt="0"/>
      <dgm:spPr/>
    </dgm:pt>
    <dgm:pt modelId="{296547BD-308A-4C47-A1FB-5B2024DD743F}" type="pres">
      <dgm:prSet presAssocID="{0C3D1238-BBEB-44ED-AA35-E1F6F81CAE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9975603-AA4A-4EE7-A430-B239DCEE0093}" type="presOf" srcId="{BB3149D4-A7DD-44A8-9A08-7219B09B9F3C}" destId="{AE05783A-68F2-4F57-8CF8-4A2E183B9F7E}" srcOrd="0" destOrd="0" presId="urn:microsoft.com/office/officeart/2005/8/layout/vList2"/>
    <dgm:cxn modelId="{D1022A1B-97B7-4A59-BE4B-CE5C63AB380D}" type="presOf" srcId="{0C3D1238-BBEB-44ED-AA35-E1F6F81CAE31}" destId="{296547BD-308A-4C47-A1FB-5B2024DD743F}" srcOrd="0" destOrd="0" presId="urn:microsoft.com/office/officeart/2005/8/layout/vList2"/>
    <dgm:cxn modelId="{E50796A7-0D6A-4347-A58E-0BFFDCE69F30}" srcId="{BB3149D4-A7DD-44A8-9A08-7219B09B9F3C}" destId="{0C3D1238-BBEB-44ED-AA35-E1F6F81CAE31}" srcOrd="2" destOrd="0" parTransId="{C6A39A22-EBDD-45A2-A960-0017EA1AC171}" sibTransId="{C1954B63-5EAF-4B7F-B6BC-7D487D07AFDE}"/>
    <dgm:cxn modelId="{A72EB0B1-228F-4349-AE5B-C0B00392B57D}" type="presOf" srcId="{7DDAA7C5-CDF2-4CA9-8D69-286D1D32AFD0}" destId="{AD7B8D05-EBFD-4672-9CB0-DE80FF617BCA}" srcOrd="0" destOrd="0" presId="urn:microsoft.com/office/officeart/2005/8/layout/vList2"/>
    <dgm:cxn modelId="{0E3F0AB8-402F-4001-B7A8-BE3A70D15D06}" srcId="{BB3149D4-A7DD-44A8-9A08-7219B09B9F3C}" destId="{7DDAA7C5-CDF2-4CA9-8D69-286D1D32AFD0}" srcOrd="1" destOrd="0" parTransId="{5BD421D7-1913-42BA-B779-45CA00A8A457}" sibTransId="{DD7FB5CC-8494-48A2-AEC1-393BD72D128C}"/>
    <dgm:cxn modelId="{126FF3D8-D178-47F8-B1CF-F019E07EE92D}" type="presOf" srcId="{2CEBE1C1-D255-45E3-A109-C7F1627067B4}" destId="{171A4CC0-8443-4B50-9ECC-6BF302EBDB9A}" srcOrd="0" destOrd="0" presId="urn:microsoft.com/office/officeart/2005/8/layout/vList2"/>
    <dgm:cxn modelId="{0D81F5FB-4D0F-4C28-9153-F8C52174D116}" srcId="{BB3149D4-A7DD-44A8-9A08-7219B09B9F3C}" destId="{2CEBE1C1-D255-45E3-A109-C7F1627067B4}" srcOrd="0" destOrd="0" parTransId="{CF90B201-98C1-4567-B3E9-0D36D90DC543}" sibTransId="{A265D475-D30E-471A-BFFA-F69F1EBF4440}"/>
    <dgm:cxn modelId="{924F1972-F483-4DA8-A114-3443A8793697}" type="presParOf" srcId="{AE05783A-68F2-4F57-8CF8-4A2E183B9F7E}" destId="{171A4CC0-8443-4B50-9ECC-6BF302EBDB9A}" srcOrd="0" destOrd="0" presId="urn:microsoft.com/office/officeart/2005/8/layout/vList2"/>
    <dgm:cxn modelId="{AD34600A-734D-4BE7-A647-942ED2C34AD4}" type="presParOf" srcId="{AE05783A-68F2-4F57-8CF8-4A2E183B9F7E}" destId="{C52C91FB-7DBB-455C-B3E2-1B984B9F21F0}" srcOrd="1" destOrd="0" presId="urn:microsoft.com/office/officeart/2005/8/layout/vList2"/>
    <dgm:cxn modelId="{067D8976-4543-4013-93FB-275370F0267A}" type="presParOf" srcId="{AE05783A-68F2-4F57-8CF8-4A2E183B9F7E}" destId="{AD7B8D05-EBFD-4672-9CB0-DE80FF617BCA}" srcOrd="2" destOrd="0" presId="urn:microsoft.com/office/officeart/2005/8/layout/vList2"/>
    <dgm:cxn modelId="{D4E96EC1-543A-4F39-8A55-32ABDAC37A27}" type="presParOf" srcId="{AE05783A-68F2-4F57-8CF8-4A2E183B9F7E}" destId="{E1661918-661C-4FE8-92A7-D1152F94D828}" srcOrd="3" destOrd="0" presId="urn:microsoft.com/office/officeart/2005/8/layout/vList2"/>
    <dgm:cxn modelId="{31A85E3A-EAB5-4D26-8298-C6D4646B717B}" type="presParOf" srcId="{AE05783A-68F2-4F57-8CF8-4A2E183B9F7E}" destId="{296547BD-308A-4C47-A1FB-5B2024DD743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5B0DAC-91C9-48C3-81CE-C5BA5FCF01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D8A1040-0415-4FB2-BA34-3EC15F1A56D6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Durata fase circa 2-3 settimane</a:t>
          </a:r>
        </a:p>
      </dgm:t>
    </dgm:pt>
    <dgm:pt modelId="{6F4BAC81-B344-4A5B-9ED3-69F427C4EA7E}" type="parTrans" cxnId="{805F8F3F-CD11-417B-9590-6D80DFB50B5A}">
      <dgm:prSet/>
      <dgm:spPr/>
      <dgm:t>
        <a:bodyPr/>
        <a:lstStyle/>
        <a:p>
          <a:endParaRPr lang="it-IT"/>
        </a:p>
      </dgm:t>
    </dgm:pt>
    <dgm:pt modelId="{F53A5D6B-E386-425D-8944-F72087587C58}" type="sibTrans" cxnId="{805F8F3F-CD11-417B-9590-6D80DFB50B5A}">
      <dgm:prSet/>
      <dgm:spPr/>
      <dgm:t>
        <a:bodyPr/>
        <a:lstStyle/>
        <a:p>
          <a:endParaRPr lang="it-IT"/>
        </a:p>
      </dgm:t>
    </dgm:pt>
    <dgm:pt modelId="{A829C751-AF6D-42CE-9173-8F5C56A131B3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Integrazione proteica con 15g di proteine/die</a:t>
          </a:r>
        </a:p>
      </dgm:t>
    </dgm:pt>
    <dgm:pt modelId="{DC9EE73A-B6D4-41BF-AFE9-DCB8F04B9DCD}" type="parTrans" cxnId="{281982BD-047C-418D-911D-96C700AD306F}">
      <dgm:prSet/>
      <dgm:spPr/>
      <dgm:t>
        <a:bodyPr/>
        <a:lstStyle/>
        <a:p>
          <a:endParaRPr lang="it-IT"/>
        </a:p>
      </dgm:t>
    </dgm:pt>
    <dgm:pt modelId="{E9A5D706-8FDE-4769-9BEE-5157B89177D8}" type="sibTrans" cxnId="{281982BD-047C-418D-911D-96C700AD306F}">
      <dgm:prSet/>
      <dgm:spPr/>
      <dgm:t>
        <a:bodyPr/>
        <a:lstStyle/>
        <a:p>
          <a:endParaRPr lang="it-IT"/>
        </a:p>
      </dgm:t>
    </dgm:pt>
    <dgm:pt modelId="{32DA531F-022D-4993-87F1-5832EF3EA60A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Composizione bromatologica della dieta:</a:t>
          </a:r>
        </a:p>
      </dgm:t>
    </dgm:pt>
    <dgm:pt modelId="{B07D6D49-D05E-41F8-BF25-0E9F7AD7196E}" type="parTrans" cxnId="{A167E359-DF59-4850-A512-DF5E29E21F4F}">
      <dgm:prSet/>
      <dgm:spPr/>
      <dgm:t>
        <a:bodyPr/>
        <a:lstStyle/>
        <a:p>
          <a:endParaRPr lang="it-IT"/>
        </a:p>
      </dgm:t>
    </dgm:pt>
    <dgm:pt modelId="{A48746A7-5791-4667-A593-181A79B2C8E2}" type="sibTrans" cxnId="{A167E359-DF59-4850-A512-DF5E29E21F4F}">
      <dgm:prSet/>
      <dgm:spPr/>
      <dgm:t>
        <a:bodyPr/>
        <a:lstStyle/>
        <a:p>
          <a:endParaRPr lang="it-IT"/>
        </a:p>
      </dgm:t>
    </dgm:pt>
    <dgm:pt modelId="{C1D18179-4901-4F49-8C54-E814EF794F14}" type="pres">
      <dgm:prSet presAssocID="{325B0DAC-91C9-48C3-81CE-C5BA5FCF017C}" presName="linear" presStyleCnt="0">
        <dgm:presLayoutVars>
          <dgm:animLvl val="lvl"/>
          <dgm:resizeHandles val="exact"/>
        </dgm:presLayoutVars>
      </dgm:prSet>
      <dgm:spPr/>
    </dgm:pt>
    <dgm:pt modelId="{1FACA0CE-6CE9-4420-95F7-C2FD00541B95}" type="pres">
      <dgm:prSet presAssocID="{5D8A1040-0415-4FB2-BA34-3EC15F1A56D6}" presName="parentText" presStyleLbl="node1" presStyleIdx="0" presStyleCnt="3" custLinFactNeighborY="-11604">
        <dgm:presLayoutVars>
          <dgm:chMax val="0"/>
          <dgm:bulletEnabled val="1"/>
        </dgm:presLayoutVars>
      </dgm:prSet>
      <dgm:spPr/>
    </dgm:pt>
    <dgm:pt modelId="{EDC1B23A-DF31-4FD1-B350-71E495745742}" type="pres">
      <dgm:prSet presAssocID="{F53A5D6B-E386-425D-8944-F72087587C58}" presName="spacer" presStyleCnt="0"/>
      <dgm:spPr/>
    </dgm:pt>
    <dgm:pt modelId="{F42BAC23-3381-4E9C-9908-A7B4D809AE64}" type="pres">
      <dgm:prSet presAssocID="{A829C751-AF6D-42CE-9173-8F5C56A131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891DEE1-24C2-4EF3-9817-F0FA36CA7594}" type="pres">
      <dgm:prSet presAssocID="{E9A5D706-8FDE-4769-9BEE-5157B89177D8}" presName="spacer" presStyleCnt="0"/>
      <dgm:spPr/>
    </dgm:pt>
    <dgm:pt modelId="{B38EAB10-6E1C-4AD1-8E34-A23D278612CB}" type="pres">
      <dgm:prSet presAssocID="{32DA531F-022D-4993-87F1-5832EF3EA6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05F8F3F-CD11-417B-9590-6D80DFB50B5A}" srcId="{325B0DAC-91C9-48C3-81CE-C5BA5FCF017C}" destId="{5D8A1040-0415-4FB2-BA34-3EC15F1A56D6}" srcOrd="0" destOrd="0" parTransId="{6F4BAC81-B344-4A5B-9ED3-69F427C4EA7E}" sibTransId="{F53A5D6B-E386-425D-8944-F72087587C58}"/>
    <dgm:cxn modelId="{0520C143-A1EB-4CD8-82C0-1E811DB79085}" type="presOf" srcId="{325B0DAC-91C9-48C3-81CE-C5BA5FCF017C}" destId="{C1D18179-4901-4F49-8C54-E814EF794F14}" srcOrd="0" destOrd="0" presId="urn:microsoft.com/office/officeart/2005/8/layout/vList2"/>
    <dgm:cxn modelId="{C083C377-ABBA-4BE8-B551-248F92DB3B5C}" type="presOf" srcId="{32DA531F-022D-4993-87F1-5832EF3EA60A}" destId="{B38EAB10-6E1C-4AD1-8E34-A23D278612CB}" srcOrd="0" destOrd="0" presId="urn:microsoft.com/office/officeart/2005/8/layout/vList2"/>
    <dgm:cxn modelId="{A167E359-DF59-4850-A512-DF5E29E21F4F}" srcId="{325B0DAC-91C9-48C3-81CE-C5BA5FCF017C}" destId="{32DA531F-022D-4993-87F1-5832EF3EA60A}" srcOrd="2" destOrd="0" parTransId="{B07D6D49-D05E-41F8-BF25-0E9F7AD7196E}" sibTransId="{A48746A7-5791-4667-A593-181A79B2C8E2}"/>
    <dgm:cxn modelId="{F0A45D92-EAB2-45CE-8E18-F3F5AAF6E37B}" type="presOf" srcId="{5D8A1040-0415-4FB2-BA34-3EC15F1A56D6}" destId="{1FACA0CE-6CE9-4420-95F7-C2FD00541B95}" srcOrd="0" destOrd="0" presId="urn:microsoft.com/office/officeart/2005/8/layout/vList2"/>
    <dgm:cxn modelId="{094EB19B-5AF6-4714-A50F-CDD88F788FE7}" type="presOf" srcId="{A829C751-AF6D-42CE-9173-8F5C56A131B3}" destId="{F42BAC23-3381-4E9C-9908-A7B4D809AE64}" srcOrd="0" destOrd="0" presId="urn:microsoft.com/office/officeart/2005/8/layout/vList2"/>
    <dgm:cxn modelId="{281982BD-047C-418D-911D-96C700AD306F}" srcId="{325B0DAC-91C9-48C3-81CE-C5BA5FCF017C}" destId="{A829C751-AF6D-42CE-9173-8F5C56A131B3}" srcOrd="1" destOrd="0" parTransId="{DC9EE73A-B6D4-41BF-AFE9-DCB8F04B9DCD}" sibTransId="{E9A5D706-8FDE-4769-9BEE-5157B89177D8}"/>
    <dgm:cxn modelId="{CAD39E88-0F4E-4FA8-A2C9-309CD530CF29}" type="presParOf" srcId="{C1D18179-4901-4F49-8C54-E814EF794F14}" destId="{1FACA0CE-6CE9-4420-95F7-C2FD00541B95}" srcOrd="0" destOrd="0" presId="urn:microsoft.com/office/officeart/2005/8/layout/vList2"/>
    <dgm:cxn modelId="{5DC855AE-106F-4FAB-BA0A-AF696D258388}" type="presParOf" srcId="{C1D18179-4901-4F49-8C54-E814EF794F14}" destId="{EDC1B23A-DF31-4FD1-B350-71E495745742}" srcOrd="1" destOrd="0" presId="urn:microsoft.com/office/officeart/2005/8/layout/vList2"/>
    <dgm:cxn modelId="{F72E766A-52F6-4D94-9A1F-6F0871043D56}" type="presParOf" srcId="{C1D18179-4901-4F49-8C54-E814EF794F14}" destId="{F42BAC23-3381-4E9C-9908-A7B4D809AE64}" srcOrd="2" destOrd="0" presId="urn:microsoft.com/office/officeart/2005/8/layout/vList2"/>
    <dgm:cxn modelId="{58308189-39BB-41AD-9960-E81717000398}" type="presParOf" srcId="{C1D18179-4901-4F49-8C54-E814EF794F14}" destId="{A891DEE1-24C2-4EF3-9817-F0FA36CA7594}" srcOrd="3" destOrd="0" presId="urn:microsoft.com/office/officeart/2005/8/layout/vList2"/>
    <dgm:cxn modelId="{08A1E666-5C57-44A4-8310-9E7DBE0905AE}" type="presParOf" srcId="{C1D18179-4901-4F49-8C54-E814EF794F14}" destId="{B38EAB10-6E1C-4AD1-8E34-A23D278612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B2AFAF-FC88-4CCA-ACD5-5FD19688A8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AA8979D-624B-41AE-A993-A6D996D9303C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Valori nutrizionali noti e contenuto proteico</a:t>
          </a:r>
        </a:p>
      </dgm:t>
    </dgm:pt>
    <dgm:pt modelId="{281C1057-FA47-4FAE-9590-ADC9EDF0C5C2}" type="parTrans" cxnId="{B83C88A1-FDD0-481F-91F9-2A82CF6FF267}">
      <dgm:prSet/>
      <dgm:spPr/>
      <dgm:t>
        <a:bodyPr/>
        <a:lstStyle/>
        <a:p>
          <a:endParaRPr lang="it-IT"/>
        </a:p>
      </dgm:t>
    </dgm:pt>
    <dgm:pt modelId="{92F5673D-6BC5-4D42-B438-11CF2F6DCA18}" type="sibTrans" cxnId="{B83C88A1-FDD0-481F-91F9-2A82CF6FF267}">
      <dgm:prSet/>
      <dgm:spPr/>
      <dgm:t>
        <a:bodyPr/>
        <a:lstStyle/>
        <a:p>
          <a:endParaRPr lang="it-IT"/>
        </a:p>
      </dgm:t>
    </dgm:pt>
    <dgm:pt modelId="{C2CD17D3-A810-4E89-B061-D1D82E463820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Maggiore </a:t>
          </a:r>
          <a:r>
            <a:rPr lang="it-IT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palatabilità</a:t>
          </a:r>
          <a:endParaRPr lang="it-I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C3BC3D-4252-4C62-B33D-483209BFFF6A}" type="parTrans" cxnId="{42C40FE5-7A06-4CA6-B185-1D5216A75555}">
      <dgm:prSet/>
      <dgm:spPr/>
      <dgm:t>
        <a:bodyPr/>
        <a:lstStyle/>
        <a:p>
          <a:endParaRPr lang="it-IT"/>
        </a:p>
      </dgm:t>
    </dgm:pt>
    <dgm:pt modelId="{E667AF4C-1194-4608-BB16-4D58ECD31B75}" type="sibTrans" cxnId="{42C40FE5-7A06-4CA6-B185-1D5216A75555}">
      <dgm:prSet/>
      <dgm:spPr/>
      <dgm:t>
        <a:bodyPr/>
        <a:lstStyle/>
        <a:p>
          <a:endParaRPr lang="it-IT"/>
        </a:p>
      </dgm:t>
    </dgm:pt>
    <dgm:pt modelId="{04752592-267B-4580-B4F2-0165E0F211A0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Consistenza e volume adeguati alla </a:t>
          </a:r>
          <a:r>
            <a:rPr lang="it-IT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rialimentazione</a:t>
          </a:r>
          <a:endParaRPr lang="it-IT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DA289-6581-422E-995F-4A95560D9219}" type="parTrans" cxnId="{F7A6EAC0-868C-424B-A7BD-D44C66232E85}">
      <dgm:prSet/>
      <dgm:spPr/>
      <dgm:t>
        <a:bodyPr/>
        <a:lstStyle/>
        <a:p>
          <a:endParaRPr lang="it-IT"/>
        </a:p>
      </dgm:t>
    </dgm:pt>
    <dgm:pt modelId="{2C793A31-00F3-45B5-B1A6-21CDC909FC50}" type="sibTrans" cxnId="{F7A6EAC0-868C-424B-A7BD-D44C66232E85}">
      <dgm:prSet/>
      <dgm:spPr/>
      <dgm:t>
        <a:bodyPr/>
        <a:lstStyle/>
        <a:p>
          <a:endParaRPr lang="it-IT"/>
        </a:p>
      </dgm:t>
    </dgm:pt>
    <dgm:pt modelId="{26BC36F7-EE46-45BF-8B2B-001C44C624E5}">
      <dgm:prSet/>
      <dgm:spPr/>
      <dgm:t>
        <a:bodyPr/>
        <a:lstStyle/>
        <a:p>
          <a:pPr rtl="0"/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Facilità della preparazione del pasto</a:t>
          </a:r>
        </a:p>
      </dgm:t>
    </dgm:pt>
    <dgm:pt modelId="{4AA17579-3761-4EDD-AF62-E14C08071B6C}" type="parTrans" cxnId="{96A7C261-0A6A-4BE6-9729-035E136BC353}">
      <dgm:prSet/>
      <dgm:spPr/>
      <dgm:t>
        <a:bodyPr/>
        <a:lstStyle/>
        <a:p>
          <a:endParaRPr lang="it-IT"/>
        </a:p>
      </dgm:t>
    </dgm:pt>
    <dgm:pt modelId="{AB24BF40-DE58-4C3E-BB78-FCC05D978257}" type="sibTrans" cxnId="{96A7C261-0A6A-4BE6-9729-035E136BC353}">
      <dgm:prSet/>
      <dgm:spPr/>
      <dgm:t>
        <a:bodyPr/>
        <a:lstStyle/>
        <a:p>
          <a:endParaRPr lang="it-IT"/>
        </a:p>
      </dgm:t>
    </dgm:pt>
    <dgm:pt modelId="{6AE3DA8D-7084-45FE-94FC-64FE1400C1B9}" type="pres">
      <dgm:prSet presAssocID="{F8B2AFAF-FC88-4CCA-ACD5-5FD19688A8E3}" presName="linear" presStyleCnt="0">
        <dgm:presLayoutVars>
          <dgm:animLvl val="lvl"/>
          <dgm:resizeHandles val="exact"/>
        </dgm:presLayoutVars>
      </dgm:prSet>
      <dgm:spPr/>
    </dgm:pt>
    <dgm:pt modelId="{97309D34-6A5B-4870-B54D-3A82B60DF453}" type="pres">
      <dgm:prSet presAssocID="{BAA8979D-624B-41AE-A993-A6D996D9303C}" presName="parentText" presStyleLbl="node1" presStyleIdx="0" presStyleCnt="4" custLinFactNeighborY="-8067">
        <dgm:presLayoutVars>
          <dgm:chMax val="0"/>
          <dgm:bulletEnabled val="1"/>
        </dgm:presLayoutVars>
      </dgm:prSet>
      <dgm:spPr/>
    </dgm:pt>
    <dgm:pt modelId="{AE9E0B86-ADEB-4875-8E76-8EA67AE4F7F4}" type="pres">
      <dgm:prSet presAssocID="{92F5673D-6BC5-4D42-B438-11CF2F6DCA18}" presName="spacer" presStyleCnt="0"/>
      <dgm:spPr/>
    </dgm:pt>
    <dgm:pt modelId="{21637037-546B-4E81-AC32-3B4CB3BE5CC8}" type="pres">
      <dgm:prSet presAssocID="{C2CD17D3-A810-4E89-B061-D1D82E46382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2D1FE3C-8622-4186-86D7-2DF813D66B76}" type="pres">
      <dgm:prSet presAssocID="{E667AF4C-1194-4608-BB16-4D58ECD31B75}" presName="spacer" presStyleCnt="0"/>
      <dgm:spPr/>
    </dgm:pt>
    <dgm:pt modelId="{E141106E-E6E4-4195-8D33-F5CF81F2C894}" type="pres">
      <dgm:prSet presAssocID="{04752592-267B-4580-B4F2-0165E0F211A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109CC08-F2D5-4023-B7CC-43ECD2802285}" type="pres">
      <dgm:prSet presAssocID="{2C793A31-00F3-45B5-B1A6-21CDC909FC50}" presName="spacer" presStyleCnt="0"/>
      <dgm:spPr/>
    </dgm:pt>
    <dgm:pt modelId="{FBC86536-0ECD-41D1-B155-7034AEE78E80}" type="pres">
      <dgm:prSet presAssocID="{26BC36F7-EE46-45BF-8B2B-001C44C624E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69DF5C-5F49-4EEE-93DA-44F28E7A6517}" type="presOf" srcId="{26BC36F7-EE46-45BF-8B2B-001C44C624E5}" destId="{FBC86536-0ECD-41D1-B155-7034AEE78E80}" srcOrd="0" destOrd="0" presId="urn:microsoft.com/office/officeart/2005/8/layout/vList2"/>
    <dgm:cxn modelId="{96A7C261-0A6A-4BE6-9729-035E136BC353}" srcId="{F8B2AFAF-FC88-4CCA-ACD5-5FD19688A8E3}" destId="{26BC36F7-EE46-45BF-8B2B-001C44C624E5}" srcOrd="3" destOrd="0" parTransId="{4AA17579-3761-4EDD-AF62-E14C08071B6C}" sibTransId="{AB24BF40-DE58-4C3E-BB78-FCC05D978257}"/>
    <dgm:cxn modelId="{39B5C84B-28A6-4F36-B28F-CAF5B9763D07}" type="presOf" srcId="{BAA8979D-624B-41AE-A993-A6D996D9303C}" destId="{97309D34-6A5B-4870-B54D-3A82B60DF453}" srcOrd="0" destOrd="0" presId="urn:microsoft.com/office/officeart/2005/8/layout/vList2"/>
    <dgm:cxn modelId="{CA2F0F74-63CC-4FFD-A02A-F5EDD2F8E673}" type="presOf" srcId="{C2CD17D3-A810-4E89-B061-D1D82E463820}" destId="{21637037-546B-4E81-AC32-3B4CB3BE5CC8}" srcOrd="0" destOrd="0" presId="urn:microsoft.com/office/officeart/2005/8/layout/vList2"/>
    <dgm:cxn modelId="{9CAF3E77-8EC9-4536-83E9-ABBC81504B00}" type="presOf" srcId="{F8B2AFAF-FC88-4CCA-ACD5-5FD19688A8E3}" destId="{6AE3DA8D-7084-45FE-94FC-64FE1400C1B9}" srcOrd="0" destOrd="0" presId="urn:microsoft.com/office/officeart/2005/8/layout/vList2"/>
    <dgm:cxn modelId="{B83C88A1-FDD0-481F-91F9-2A82CF6FF267}" srcId="{F8B2AFAF-FC88-4CCA-ACD5-5FD19688A8E3}" destId="{BAA8979D-624B-41AE-A993-A6D996D9303C}" srcOrd="0" destOrd="0" parTransId="{281C1057-FA47-4FAE-9590-ADC9EDF0C5C2}" sibTransId="{92F5673D-6BC5-4D42-B438-11CF2F6DCA18}"/>
    <dgm:cxn modelId="{F7A6EAC0-868C-424B-A7BD-D44C66232E85}" srcId="{F8B2AFAF-FC88-4CCA-ACD5-5FD19688A8E3}" destId="{04752592-267B-4580-B4F2-0165E0F211A0}" srcOrd="2" destOrd="0" parTransId="{295DA289-6581-422E-995F-4A95560D9219}" sibTransId="{2C793A31-00F3-45B5-B1A6-21CDC909FC50}"/>
    <dgm:cxn modelId="{42C40FE5-7A06-4CA6-B185-1D5216A75555}" srcId="{F8B2AFAF-FC88-4CCA-ACD5-5FD19688A8E3}" destId="{C2CD17D3-A810-4E89-B061-D1D82E463820}" srcOrd="1" destOrd="0" parTransId="{C8C3BC3D-4252-4C62-B33D-483209BFFF6A}" sibTransId="{E667AF4C-1194-4608-BB16-4D58ECD31B75}"/>
    <dgm:cxn modelId="{FB7342EE-95AE-4AE7-B787-6712AF816E87}" type="presOf" srcId="{04752592-267B-4580-B4F2-0165E0F211A0}" destId="{E141106E-E6E4-4195-8D33-F5CF81F2C894}" srcOrd="0" destOrd="0" presId="urn:microsoft.com/office/officeart/2005/8/layout/vList2"/>
    <dgm:cxn modelId="{76FF557C-3EDC-40EF-B419-DCCBBFC395C6}" type="presParOf" srcId="{6AE3DA8D-7084-45FE-94FC-64FE1400C1B9}" destId="{97309D34-6A5B-4870-B54D-3A82B60DF453}" srcOrd="0" destOrd="0" presId="urn:microsoft.com/office/officeart/2005/8/layout/vList2"/>
    <dgm:cxn modelId="{C50F9F8F-E8E6-4D08-BEB7-A2858B3A44F2}" type="presParOf" srcId="{6AE3DA8D-7084-45FE-94FC-64FE1400C1B9}" destId="{AE9E0B86-ADEB-4875-8E76-8EA67AE4F7F4}" srcOrd="1" destOrd="0" presId="urn:microsoft.com/office/officeart/2005/8/layout/vList2"/>
    <dgm:cxn modelId="{3B68539A-7614-42F3-9333-E050076714FB}" type="presParOf" srcId="{6AE3DA8D-7084-45FE-94FC-64FE1400C1B9}" destId="{21637037-546B-4E81-AC32-3B4CB3BE5CC8}" srcOrd="2" destOrd="0" presId="urn:microsoft.com/office/officeart/2005/8/layout/vList2"/>
    <dgm:cxn modelId="{1952CBC3-8797-45A3-A2DA-68F8ED38F95C}" type="presParOf" srcId="{6AE3DA8D-7084-45FE-94FC-64FE1400C1B9}" destId="{02D1FE3C-8622-4186-86D7-2DF813D66B76}" srcOrd="3" destOrd="0" presId="urn:microsoft.com/office/officeart/2005/8/layout/vList2"/>
    <dgm:cxn modelId="{28799942-F30D-4B28-B66C-84659AE6E3C7}" type="presParOf" srcId="{6AE3DA8D-7084-45FE-94FC-64FE1400C1B9}" destId="{E141106E-E6E4-4195-8D33-F5CF81F2C894}" srcOrd="4" destOrd="0" presId="urn:microsoft.com/office/officeart/2005/8/layout/vList2"/>
    <dgm:cxn modelId="{555A4642-4F57-441F-97BF-43B53C93917D}" type="presParOf" srcId="{6AE3DA8D-7084-45FE-94FC-64FE1400C1B9}" destId="{E109CC08-F2D5-4023-B7CC-43ECD2802285}" srcOrd="5" destOrd="0" presId="urn:microsoft.com/office/officeart/2005/8/layout/vList2"/>
    <dgm:cxn modelId="{B413E570-C26C-48DE-8673-04735E1C77BE}" type="presParOf" srcId="{6AE3DA8D-7084-45FE-94FC-64FE1400C1B9}" destId="{FBC86536-0ECD-41D1-B155-7034AEE78E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62FD-E696-4275-97E3-9591B4D3149D}">
      <dsp:nvSpPr>
        <dsp:cNvPr id="0" name=""/>
        <dsp:cNvSpPr/>
      </dsp:nvSpPr>
      <dsp:spPr>
        <a:xfrm>
          <a:off x="0" y="267"/>
          <a:ext cx="3994484" cy="929098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RICETTARIO</a:t>
          </a:r>
          <a:br>
            <a:rPr lang="it-IT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it-IT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BARIATRICO</a:t>
          </a:r>
          <a:endParaRPr lang="it-IT" sz="3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55" y="45622"/>
        <a:ext cx="3903774" cy="838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162FD-E696-4275-97E3-9591B4D3149D}">
      <dsp:nvSpPr>
        <dsp:cNvPr id="0" name=""/>
        <dsp:cNvSpPr/>
      </dsp:nvSpPr>
      <dsp:spPr>
        <a:xfrm>
          <a:off x="0" y="0"/>
          <a:ext cx="3994484" cy="929235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PASTI</a:t>
          </a:r>
          <a:br>
            <a:rPr lang="it-IT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it-IT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SOSTITUTIVI</a:t>
          </a:r>
          <a:endParaRPr lang="it-IT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62" y="45362"/>
        <a:ext cx="3903760" cy="8385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FD629-AC6E-421F-9C06-95A562BF5134}">
      <dsp:nvSpPr>
        <dsp:cNvPr id="0" name=""/>
        <dsp:cNvSpPr/>
      </dsp:nvSpPr>
      <dsp:spPr>
        <a:xfrm>
          <a:off x="698999" y="0"/>
          <a:ext cx="4556781" cy="4556781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B8E2D-B89C-45EE-A28D-75BA7B0E899F}">
      <dsp:nvSpPr>
        <dsp:cNvPr id="0" name=""/>
        <dsp:cNvSpPr/>
      </dsp:nvSpPr>
      <dsp:spPr>
        <a:xfrm>
          <a:off x="660176" y="428238"/>
          <a:ext cx="2150575" cy="1777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Alimenti naturali</a:t>
          </a:r>
        </a:p>
      </dsp:txBody>
      <dsp:txXfrm>
        <a:off x="746929" y="514991"/>
        <a:ext cx="1977069" cy="1603638"/>
      </dsp:txXfrm>
    </dsp:sp>
    <dsp:sp modelId="{C1FC2436-F71C-4458-8E7E-4DE97D35B73E}">
      <dsp:nvSpPr>
        <dsp:cNvPr id="0" name=""/>
        <dsp:cNvSpPr/>
      </dsp:nvSpPr>
      <dsp:spPr>
        <a:xfrm>
          <a:off x="3070754" y="437550"/>
          <a:ext cx="2238971" cy="1777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Confezioni adeguate per entrambe le fasi</a:t>
          </a:r>
          <a:endParaRPr lang="it-IT" sz="1800" kern="1200" dirty="0"/>
        </a:p>
      </dsp:txBody>
      <dsp:txXfrm>
        <a:off x="3157507" y="524303"/>
        <a:ext cx="2065465" cy="1603638"/>
      </dsp:txXfrm>
    </dsp:sp>
    <dsp:sp modelId="{00ED41A6-1BB0-456A-A068-F1DA9D3E242D}">
      <dsp:nvSpPr>
        <dsp:cNvPr id="0" name=""/>
        <dsp:cNvSpPr/>
      </dsp:nvSpPr>
      <dsp:spPr>
        <a:xfrm>
          <a:off x="660185" y="2356054"/>
          <a:ext cx="2102290" cy="1777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Calcolo dei macronutrienti</a:t>
          </a:r>
        </a:p>
      </dsp:txBody>
      <dsp:txXfrm>
        <a:off x="746938" y="2442807"/>
        <a:ext cx="1928784" cy="1603638"/>
      </dsp:txXfrm>
    </dsp:sp>
    <dsp:sp modelId="{A13B6A59-CA9C-436D-A26F-01A7DBF40FA4}">
      <dsp:nvSpPr>
        <dsp:cNvPr id="0" name=""/>
        <dsp:cNvSpPr/>
      </dsp:nvSpPr>
      <dsp:spPr>
        <a:xfrm>
          <a:off x="3070745" y="2379317"/>
          <a:ext cx="2183151" cy="17771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Elevato apporto proteico</a:t>
          </a:r>
        </a:p>
      </dsp:txBody>
      <dsp:txXfrm>
        <a:off x="3157498" y="2466070"/>
        <a:ext cx="2009645" cy="1603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A4CC0-8443-4B50-9ECC-6BF302EBDB9A}">
      <dsp:nvSpPr>
        <dsp:cNvPr id="0" name=""/>
        <dsp:cNvSpPr/>
      </dsp:nvSpPr>
      <dsp:spPr>
        <a:xfrm>
          <a:off x="0" y="20642"/>
          <a:ext cx="3933986" cy="836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Durata fase circa 3 giorni</a:t>
          </a:r>
        </a:p>
      </dsp:txBody>
      <dsp:txXfrm>
        <a:off x="40837" y="61479"/>
        <a:ext cx="3852312" cy="754876"/>
      </dsp:txXfrm>
    </dsp:sp>
    <dsp:sp modelId="{AD7B8D05-EBFD-4672-9CB0-DE80FF617BCA}">
      <dsp:nvSpPr>
        <dsp:cNvPr id="0" name=""/>
        <dsp:cNvSpPr/>
      </dsp:nvSpPr>
      <dsp:spPr>
        <a:xfrm>
          <a:off x="0" y="920553"/>
          <a:ext cx="3933986" cy="83655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Integrazione proteica con 30g di proteine/die</a:t>
          </a:r>
        </a:p>
      </dsp:txBody>
      <dsp:txXfrm>
        <a:off x="40837" y="961390"/>
        <a:ext cx="3852312" cy="754876"/>
      </dsp:txXfrm>
    </dsp:sp>
    <dsp:sp modelId="{296547BD-308A-4C47-A1FB-5B2024DD743F}">
      <dsp:nvSpPr>
        <dsp:cNvPr id="0" name=""/>
        <dsp:cNvSpPr/>
      </dsp:nvSpPr>
      <dsp:spPr>
        <a:xfrm>
          <a:off x="0" y="1820463"/>
          <a:ext cx="3933986" cy="8365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Composizione bromatologica della dieta:</a:t>
          </a:r>
        </a:p>
      </dsp:txBody>
      <dsp:txXfrm>
        <a:off x="40837" y="1861300"/>
        <a:ext cx="3852312" cy="754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CA0CE-6CE9-4420-95F7-C2FD00541B95}">
      <dsp:nvSpPr>
        <dsp:cNvPr id="0" name=""/>
        <dsp:cNvSpPr/>
      </dsp:nvSpPr>
      <dsp:spPr>
        <a:xfrm>
          <a:off x="0" y="0"/>
          <a:ext cx="3933986" cy="965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Durata fase circa 2-3 settimane</a:t>
          </a:r>
        </a:p>
      </dsp:txBody>
      <dsp:txXfrm>
        <a:off x="47120" y="47120"/>
        <a:ext cx="3839746" cy="871010"/>
      </dsp:txXfrm>
    </dsp:sp>
    <dsp:sp modelId="{F42BAC23-3381-4E9C-9908-A7B4D809AE64}">
      <dsp:nvSpPr>
        <dsp:cNvPr id="0" name=""/>
        <dsp:cNvSpPr/>
      </dsp:nvSpPr>
      <dsp:spPr>
        <a:xfrm>
          <a:off x="0" y="1040869"/>
          <a:ext cx="3933986" cy="96525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Integrazione proteica con 15g di proteine/die</a:t>
          </a:r>
        </a:p>
      </dsp:txBody>
      <dsp:txXfrm>
        <a:off x="47120" y="1087989"/>
        <a:ext cx="3839746" cy="871010"/>
      </dsp:txXfrm>
    </dsp:sp>
    <dsp:sp modelId="{B38EAB10-6E1C-4AD1-8E34-A23D278612CB}">
      <dsp:nvSpPr>
        <dsp:cNvPr id="0" name=""/>
        <dsp:cNvSpPr/>
      </dsp:nvSpPr>
      <dsp:spPr>
        <a:xfrm>
          <a:off x="0" y="2078119"/>
          <a:ext cx="3933986" cy="96525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Composizione bromatologica della dieta:</a:t>
          </a:r>
        </a:p>
      </dsp:txBody>
      <dsp:txXfrm>
        <a:off x="47120" y="2125239"/>
        <a:ext cx="3839746" cy="871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09D34-6A5B-4870-B54D-3A82B60DF453}">
      <dsp:nvSpPr>
        <dsp:cNvPr id="0" name=""/>
        <dsp:cNvSpPr/>
      </dsp:nvSpPr>
      <dsp:spPr>
        <a:xfrm>
          <a:off x="0" y="0"/>
          <a:ext cx="6702593" cy="10266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Valori nutrizionali noti e contenuto proteico</a:t>
          </a:r>
        </a:p>
      </dsp:txBody>
      <dsp:txXfrm>
        <a:off x="50118" y="50118"/>
        <a:ext cx="6602357" cy="926439"/>
      </dsp:txXfrm>
    </dsp:sp>
    <dsp:sp modelId="{21637037-546B-4E81-AC32-3B4CB3BE5CC8}">
      <dsp:nvSpPr>
        <dsp:cNvPr id="0" name=""/>
        <dsp:cNvSpPr/>
      </dsp:nvSpPr>
      <dsp:spPr>
        <a:xfrm>
          <a:off x="0" y="1110114"/>
          <a:ext cx="6702593" cy="102667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Maggiore </a:t>
          </a:r>
          <a:r>
            <a:rPr lang="it-IT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palatabilità</a:t>
          </a:r>
          <a:endParaRPr lang="it-IT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8" y="1160232"/>
        <a:ext cx="6602357" cy="926439"/>
      </dsp:txXfrm>
    </dsp:sp>
    <dsp:sp modelId="{E141106E-E6E4-4195-8D33-F5CF81F2C894}">
      <dsp:nvSpPr>
        <dsp:cNvPr id="0" name=""/>
        <dsp:cNvSpPr/>
      </dsp:nvSpPr>
      <dsp:spPr>
        <a:xfrm>
          <a:off x="0" y="2214549"/>
          <a:ext cx="6702593" cy="102667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Consistenza e volume adeguati alla </a:t>
          </a:r>
          <a:r>
            <a:rPr lang="it-IT" sz="2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rialimentazione</a:t>
          </a:r>
          <a:endParaRPr lang="it-IT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18" y="2264667"/>
        <a:ext cx="6602357" cy="926439"/>
      </dsp:txXfrm>
    </dsp:sp>
    <dsp:sp modelId="{FBC86536-0ECD-41D1-B155-7034AEE78E80}">
      <dsp:nvSpPr>
        <dsp:cNvPr id="0" name=""/>
        <dsp:cNvSpPr/>
      </dsp:nvSpPr>
      <dsp:spPr>
        <a:xfrm>
          <a:off x="0" y="3318984"/>
          <a:ext cx="6702593" cy="102667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Facilità della preparazione del pasto</a:t>
          </a:r>
        </a:p>
      </dsp:txBody>
      <dsp:txXfrm>
        <a:off x="50118" y="3369102"/>
        <a:ext cx="6602357" cy="92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592C-C2DF-41C4-8B71-B970CCDFEE25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0176-C6EA-43F4-9A51-9EE0A602D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36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6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24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565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29/10/2025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1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91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68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86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91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8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33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88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4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BF89D-618C-4524-A631-3A530703DFD2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DDD20-46E2-4BA8-84C8-B14B660D4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44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ctrTitle"/>
          </p:nvPr>
        </p:nvSpPr>
        <p:spPr>
          <a:xfrm>
            <a:off x="5650330" y="212336"/>
            <a:ext cx="6300537" cy="2341099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RIALIMENTAZIONE POST CHIRURGIA BARIATRICA: DAL RICETTARIO BARIATRICO AI PASTI SOSTITUTIVI. COSA BOLLE IN PENTOLA…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36030" y="3849259"/>
            <a:ext cx="3874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Fondazione Policlinico Gemelli</a:t>
            </a:r>
          </a:p>
          <a:p>
            <a:r>
              <a:rPr lang="it-IT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UOSD Medicina </a:t>
            </a:r>
            <a:r>
              <a:rPr lang="it-IT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Direttore Dott. Amerigo </a:t>
            </a:r>
            <a:r>
              <a:rPr lang="it-IT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Iaconelli</a:t>
            </a:r>
            <a:endParaRPr lang="it-IT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Barbara Aquilanti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Giuseppina Matera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248273" y="4864921"/>
            <a:ext cx="2297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Dietisti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Nadia Basciu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Daniela Rosa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Valeria Velluti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Dott.ssa Ilaria Felici</a:t>
            </a:r>
          </a:p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Dott. Federico Rosato</a:t>
            </a:r>
          </a:p>
        </p:txBody>
      </p:sp>
    </p:spTree>
    <p:extLst>
      <p:ext uri="{BB962C8B-B14F-4D97-AF65-F5344CB8AC3E}">
        <p14:creationId xmlns:p14="http://schemas.microsoft.com/office/powerpoint/2010/main" val="34664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3463" y="-275572"/>
            <a:ext cx="10842211" cy="1484998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Questionario gradimento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74" y="954505"/>
            <a:ext cx="4594205" cy="431772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4" y="5234053"/>
            <a:ext cx="4656479" cy="162394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028" y="893056"/>
            <a:ext cx="5347189" cy="57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8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146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</a:t>
            </a:r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01780"/>
              </p:ext>
            </p:extLst>
          </p:nvPr>
        </p:nvGraphicFramePr>
        <p:xfrm>
          <a:off x="1416000" y="1269000"/>
          <a:ext cx="936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695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</a:t>
            </a:r>
          </a:p>
        </p:txBody>
      </p:sp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436151"/>
              </p:ext>
            </p:extLst>
          </p:nvPr>
        </p:nvGraphicFramePr>
        <p:xfrm>
          <a:off x="1500438" y="1690688"/>
          <a:ext cx="9183604" cy="35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072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8754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4800" dirty="0"/>
            </a:br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51992"/>
              </p:ext>
            </p:extLst>
          </p:nvPr>
        </p:nvGraphicFramePr>
        <p:xfrm>
          <a:off x="2832847" y="1407459"/>
          <a:ext cx="7139827" cy="448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3" y="810029"/>
            <a:ext cx="2302706" cy="252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8754"/>
          </a:xfrm>
        </p:spPr>
        <p:txBody>
          <a:bodyPr>
            <a:normAutofit fontScale="90000"/>
          </a:bodyPr>
          <a:lstStyle/>
          <a:p>
            <a:pPr algn="ctr"/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240416"/>
              </p:ext>
            </p:extLst>
          </p:nvPr>
        </p:nvGraphicFramePr>
        <p:xfrm>
          <a:off x="2642991" y="1478072"/>
          <a:ext cx="6851738" cy="462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74" y="1158501"/>
            <a:ext cx="2262886" cy="247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473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0334"/>
          </a:xfrm>
        </p:spPr>
        <p:txBody>
          <a:bodyPr>
            <a:normAutofit fontScale="90000"/>
          </a:bodyPr>
          <a:lstStyle/>
          <a:p>
            <a:pPr algn="ctr"/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603018"/>
              </p:ext>
            </p:extLst>
          </p:nvPr>
        </p:nvGraphicFramePr>
        <p:xfrm>
          <a:off x="3216000" y="1250576"/>
          <a:ext cx="7044106" cy="478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30727"/>
            <a:ext cx="2244661" cy="245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894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28"/>
          </a:xfrm>
        </p:spPr>
        <p:txBody>
          <a:bodyPr>
            <a:normAutofit fontScale="90000"/>
          </a:bodyPr>
          <a:lstStyle/>
          <a:p>
            <a:pPr algn="ctr"/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11">
            <a:extLst>
              <a:ext uri="{FF2B5EF4-FFF2-40B4-BE49-F238E27FC236}">
                <a16:creationId xmlns:a16="http://schemas.microsoft.com/office/drawing/2014/main" id="{00000000-0008-0000-02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342847"/>
              </p:ext>
            </p:extLst>
          </p:nvPr>
        </p:nvGraphicFramePr>
        <p:xfrm>
          <a:off x="2731950" y="1563595"/>
          <a:ext cx="6728100" cy="426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9" y="1078969"/>
            <a:ext cx="1986163" cy="21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0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LIQUIDA con pasti sostitutivi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192054"/>
            <a:ext cx="6137832" cy="4518935"/>
          </a:xfrm>
          <a:prstGeom prst="rect">
            <a:avLst/>
          </a:prstGeom>
        </p:spPr>
      </p:pic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326728843"/>
              </p:ext>
            </p:extLst>
          </p:nvPr>
        </p:nvGraphicFramePr>
        <p:xfrm>
          <a:off x="7419814" y="1361708"/>
          <a:ext cx="3933986" cy="267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8666405" y="4207587"/>
            <a:ext cx="2972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Kcal tot: 539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Proteine (g): 37,7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Lipidi (g): 3,71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Carboidrati(g): 89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 (g): 0,09</a:t>
            </a:r>
          </a:p>
        </p:txBody>
      </p:sp>
      <p:sp>
        <p:nvSpPr>
          <p:cNvPr id="9" name="Freccia a destra 8"/>
          <p:cNvSpPr/>
          <p:nvPr/>
        </p:nvSpPr>
        <p:spPr>
          <a:xfrm>
            <a:off x="7278463" y="4762384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7278463" y="5215555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7278463" y="5624629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7278463" y="6033703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7278463" y="4309214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54" y="245461"/>
            <a:ext cx="959297" cy="10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20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3691" y="-1016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 SEMILIQUIDA con pasti sostitutivi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96" y="873668"/>
            <a:ext cx="5454204" cy="5984332"/>
          </a:xfrm>
          <a:prstGeom prst="rect">
            <a:avLst/>
          </a:prstGeom>
        </p:spPr>
      </p:pic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366687978"/>
              </p:ext>
            </p:extLst>
          </p:nvPr>
        </p:nvGraphicFramePr>
        <p:xfrm>
          <a:off x="6994358" y="988165"/>
          <a:ext cx="393398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8382300" y="4215608"/>
            <a:ext cx="3737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Kcal tot.: 756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Proteine (g): 51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Lipidi (g): 4,63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Carboidrati(g): 124,84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Fibre (g): 4,12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6994358" y="4770405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6994358" y="5223576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6994358" y="5632650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6994358" y="6041724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6994358" y="4317235"/>
            <a:ext cx="1267326" cy="280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514" y="173354"/>
            <a:ext cx="959297" cy="10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18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04800" y="99909"/>
            <a:ext cx="11658600" cy="1020679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Punti di forza dei pasti sostitutivi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231225"/>
              </p:ext>
            </p:extLst>
          </p:nvPr>
        </p:nvGraphicFramePr>
        <p:xfrm>
          <a:off x="898357" y="1478145"/>
          <a:ext cx="670259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10681" b="10913"/>
          <a:stretch/>
        </p:blipFill>
        <p:spPr>
          <a:xfrm>
            <a:off x="8247530" y="4397101"/>
            <a:ext cx="1237692" cy="1768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37560" y="1415734"/>
            <a:ext cx="3079630" cy="1488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151" y="232517"/>
            <a:ext cx="959297" cy="105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6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LIQUIDA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C7DE76-FB5F-A17E-2860-EED63DC41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7"/>
          <a:stretch/>
        </p:blipFill>
        <p:spPr>
          <a:xfrm>
            <a:off x="2647280" y="1493921"/>
            <a:ext cx="6897439" cy="4227762"/>
          </a:xfrm>
          <a:prstGeom prst="rect">
            <a:avLst/>
          </a:prstGeom>
        </p:spPr>
      </p:pic>
      <p:pic>
        <p:nvPicPr>
          <p:cNvPr id="2050" name="Picture 2" descr="Minestra di semol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771" y="412002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osés et antioxydants du thé - Guide du Thé - Thés de la Pag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" y="2367424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15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2765" y="284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  <p:pic>
        <p:nvPicPr>
          <p:cNvPr id="3" name="Picture 2" descr="Anteprima immagine">
            <a:extLst>
              <a:ext uri="{FF2B5EF4-FFF2-40B4-BE49-F238E27FC236}">
                <a16:creationId xmlns:a16="http://schemas.microsoft.com/office/drawing/2014/main" id="{0423CF42-B555-0A0D-2120-A69521F8CAD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70" y="2703448"/>
            <a:ext cx="1789392" cy="1787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nteprima immagine">
            <a:extLst>
              <a:ext uri="{FF2B5EF4-FFF2-40B4-BE49-F238E27FC236}">
                <a16:creationId xmlns:a16="http://schemas.microsoft.com/office/drawing/2014/main" id="{C3C228BA-2AAE-7449-16B1-DE423FDF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68" y="3632163"/>
            <a:ext cx="1495119" cy="1718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nteprima immagine">
            <a:extLst>
              <a:ext uri="{FF2B5EF4-FFF2-40B4-BE49-F238E27FC236}">
                <a16:creationId xmlns:a16="http://schemas.microsoft.com/office/drawing/2014/main" id="{6E313930-C705-5F45-D25B-B2E2402C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75" y="1886457"/>
            <a:ext cx="1907335" cy="1206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egnaposto contenuto 1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404882" y="2141951"/>
            <a:ext cx="4033821" cy="3720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489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 SEMILIQUIDA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98B9D7-DA90-FC64-2E28-98243FA5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343"/>
          <a:stretch>
            <a:fillRect/>
          </a:stretch>
        </p:blipFill>
        <p:spPr>
          <a:xfrm>
            <a:off x="573578" y="1383432"/>
            <a:ext cx="4882342" cy="277013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263544F-0CEB-C9E5-6277-9D772D69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789"/>
          <a:stretch>
            <a:fillRect/>
          </a:stretch>
        </p:blipFill>
        <p:spPr>
          <a:xfrm>
            <a:off x="6263014" y="1332408"/>
            <a:ext cx="5090786" cy="31644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99" y="4249954"/>
            <a:ext cx="2919986" cy="224527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209" y="4628511"/>
            <a:ext cx="3005854" cy="200025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9427" y="4769253"/>
            <a:ext cx="2865284" cy="171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78145"/>
            <a:ext cx="10515600" cy="5005782"/>
          </a:xfrm>
        </p:spPr>
        <p:txBody>
          <a:bodyPr>
            <a:normAutofit lnSpcReduction="10000"/>
          </a:bodyPr>
          <a:lstStyle/>
          <a:p>
            <a:r>
              <a:rPr lang="it-IT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Palatabilità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Difficoltà nella preparazione dei pasti</a:t>
            </a:r>
          </a:p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nutrizionali degli omogeneizzati confezionati</a:t>
            </a:r>
          </a:p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Monotonia</a:t>
            </a:r>
          </a:p>
          <a:p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Sensazione di cibo ospedaliero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Ridotta/discontinua compliance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nelle prime fasi della rialimentazione               </a:t>
            </a:r>
          </a:p>
          <a:p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2952223" y="3981036"/>
            <a:ext cx="504825" cy="101160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35" y="365125"/>
            <a:ext cx="2430048" cy="159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t="38611" r="33704"/>
          <a:stretch/>
        </p:blipFill>
        <p:spPr>
          <a:xfrm>
            <a:off x="5849654" y="3262457"/>
            <a:ext cx="1340040" cy="169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 descr="Hipp Bio Omogeneizzato al Ragù di Manzo 2 Vasetti da 80 g - TuttoFarm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035" y="2505205"/>
            <a:ext cx="1808510" cy="118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8726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30030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b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counselling</a:t>
            </a:r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3060678249"/>
              </p:ext>
            </p:extLst>
          </p:nvPr>
        </p:nvGraphicFramePr>
        <p:xfrm>
          <a:off x="139251" y="3051546"/>
          <a:ext cx="3994484" cy="92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ccia a sinistra 2"/>
          <p:cNvSpPr/>
          <p:nvPr/>
        </p:nvSpPr>
        <p:spPr>
          <a:xfrm rot="18694552">
            <a:off x="2314928" y="1931354"/>
            <a:ext cx="1158958" cy="9981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 rot="2905448" flipH="1">
            <a:off x="8357274" y="1858301"/>
            <a:ext cx="1354265" cy="9981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7" name="Diagramma 16"/>
          <p:cNvGraphicFramePr/>
          <p:nvPr>
            <p:extLst>
              <p:ext uri="{D42A27DB-BD31-4B8C-83A1-F6EECF244321}">
                <p14:modId xmlns:p14="http://schemas.microsoft.com/office/powerpoint/2010/main" val="1039879766"/>
              </p:ext>
            </p:extLst>
          </p:nvPr>
        </p:nvGraphicFramePr>
        <p:xfrm>
          <a:off x="7786068" y="3004589"/>
          <a:ext cx="3994484" cy="92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tangolo 3"/>
          <p:cNvSpPr/>
          <p:nvPr/>
        </p:nvSpPr>
        <p:spPr>
          <a:xfrm>
            <a:off x="8630432" y="4138441"/>
            <a:ext cx="2304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50505"/>
                </a:solidFill>
                <a:latin typeface="inherit"/>
              </a:rPr>
              <a:t>Progetto BARIACARE: pasti bilanciati, sviluppati in collaborazione con medici e nutrizionisti specializzati in chirurgia </a:t>
            </a:r>
            <a:r>
              <a:rPr lang="it-IT" sz="1400" dirty="0" err="1">
                <a:solidFill>
                  <a:srgbClr val="050505"/>
                </a:solidFill>
                <a:latin typeface="inherit"/>
              </a:rPr>
              <a:t>bariatrica</a:t>
            </a:r>
            <a:r>
              <a:rPr lang="it-IT" sz="1400" dirty="0">
                <a:solidFill>
                  <a:srgbClr val="050505"/>
                </a:solidFill>
                <a:latin typeface="inherit"/>
              </a:rPr>
              <a:t>.</a:t>
            </a:r>
          </a:p>
          <a:p>
            <a:r>
              <a:rPr lang="it-IT" sz="1400" dirty="0">
                <a:solidFill>
                  <a:srgbClr val="050505"/>
                </a:solidFill>
                <a:latin typeface="inherit"/>
              </a:rPr>
              <a:t>Formulazione controllata ed alto profilo proteico </a:t>
            </a:r>
          </a:p>
          <a:p>
            <a:r>
              <a:rPr lang="it-IT" sz="1400" dirty="0">
                <a:solidFill>
                  <a:srgbClr val="050505"/>
                </a:solidFill>
                <a:latin typeface="inherit"/>
              </a:rPr>
              <a:t>Ideale nelle prime fasi di </a:t>
            </a:r>
            <a:r>
              <a:rPr lang="it-IT" sz="1400" dirty="0" err="1">
                <a:solidFill>
                  <a:srgbClr val="050505"/>
                </a:solidFill>
                <a:latin typeface="inherit"/>
              </a:rPr>
              <a:t>rialimentazione</a:t>
            </a:r>
            <a:r>
              <a:rPr lang="it-IT" sz="1400" dirty="0">
                <a:solidFill>
                  <a:srgbClr val="050505"/>
                </a:solidFill>
                <a:latin typeface="inherit"/>
              </a:rPr>
              <a:t> post chirurgia   </a:t>
            </a:r>
            <a:r>
              <a:rPr lang="it-IT" sz="1400" dirty="0" err="1">
                <a:solidFill>
                  <a:srgbClr val="050505"/>
                </a:solidFill>
                <a:latin typeface="inherit"/>
              </a:rPr>
              <a:t>bariatrica</a:t>
            </a:r>
            <a:r>
              <a:rPr lang="it-IT" sz="1400" dirty="0">
                <a:solidFill>
                  <a:srgbClr val="050505"/>
                </a:solidFill>
                <a:latin typeface="inherit"/>
              </a:rPr>
              <a:t> (fase liquida e fase semiliquida)</a:t>
            </a:r>
            <a:endParaRPr lang="it-IT" sz="1400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  <p:pic>
        <p:nvPicPr>
          <p:cNvPr id="9" name="Immagine 8" descr="ricettario bariatrico: ricette di bypass gastrico sane e a basso contenuto  di grassi dopo un intervento chirurgico per perdere peso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1" y="4328845"/>
            <a:ext cx="3612620" cy="234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Bariacare | Alimenti Dieta Bariatrica -HARG - Healthy Aging Research Grou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682" y="4426539"/>
            <a:ext cx="1608235" cy="1761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ccia a sinistra 11"/>
          <p:cNvSpPr/>
          <p:nvPr/>
        </p:nvSpPr>
        <p:spPr>
          <a:xfrm rot="16200000">
            <a:off x="5401567" y="1733546"/>
            <a:ext cx="1073851" cy="6757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27" y="3481932"/>
            <a:ext cx="2251547" cy="2279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147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512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Ricettario </a:t>
            </a:r>
            <a:r>
              <a:rPr lang="it-IT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Bariatrico</a:t>
            </a:r>
            <a:endParaRPr lang="it-IT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F6337B16-4898-0C43-9373-16257140C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420994"/>
              </p:ext>
            </p:extLst>
          </p:nvPr>
        </p:nvGraphicFramePr>
        <p:xfrm>
          <a:off x="3339532" y="2107065"/>
          <a:ext cx="5954779" cy="4556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23A33F-7F7D-10D4-2D81-77B7D0D37AF8}"/>
              </a:ext>
            </a:extLst>
          </p:cNvPr>
          <p:cNvSpPr txBox="1"/>
          <p:nvPr/>
        </p:nvSpPr>
        <p:spPr>
          <a:xfrm>
            <a:off x="3717253" y="1089764"/>
            <a:ext cx="4715774" cy="1017302"/>
          </a:xfrm>
          <a:prstGeom prst="rect">
            <a:avLst/>
          </a:prstGeom>
        </p:spPr>
        <p:txBody>
          <a:bodyPr wrap="square" rtlCol="0" anchor="t">
            <a:normAutofit fontScale="92500" lnSpcReduction="10000"/>
          </a:bodyPr>
          <a:lstStyle/>
          <a:p>
            <a:pPr algn="just"/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Struttura opuscolo: </a:t>
            </a:r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ricette (6 per la fase semiliquida e 12 per la fase semisolida). </a:t>
            </a:r>
          </a:p>
          <a:p>
            <a:endParaRPr lang="it-IT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400" dirty="0"/>
          </a:p>
        </p:txBody>
      </p:sp>
      <p:pic>
        <p:nvPicPr>
          <p:cNvPr id="5" name="Immagine 4" descr="Il ricettario bariatrico: Ricette deliziose per una vita più sana dopo un  intervento chirurgico per perdere peso : Bellucci, Michelina: Amazon.it: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9" y="160339"/>
            <a:ext cx="2059489" cy="328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Immagine che contiene testo, compact disc, stoviglie&#10;&#10;Descrizione generata automaticamente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16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4AE4E00-079B-848F-06B4-018715CA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81" t="-1" b="-1931"/>
          <a:stretch/>
        </p:blipFill>
        <p:spPr>
          <a:xfrm>
            <a:off x="226821" y="2143125"/>
            <a:ext cx="2467073" cy="277032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4AE4E00-079B-848F-06B4-018715CA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179" r="54059" b="-1931"/>
          <a:stretch/>
        </p:blipFill>
        <p:spPr>
          <a:xfrm>
            <a:off x="748186" y="5554707"/>
            <a:ext cx="3884138" cy="102090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1314F2-A1B2-DD1A-DF68-BB5CD84A9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571"/>
          <a:stretch/>
        </p:blipFill>
        <p:spPr>
          <a:xfrm>
            <a:off x="6350616" y="2143125"/>
            <a:ext cx="2364717" cy="281673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1314F2-A1B2-DD1A-DF68-BB5CD84A9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799" r="53454"/>
          <a:stretch/>
        </p:blipFill>
        <p:spPr>
          <a:xfrm>
            <a:off x="6994592" y="5538641"/>
            <a:ext cx="3884138" cy="93044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73505" y="160421"/>
            <a:ext cx="1104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Fase Semiliquida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10952" y="1195841"/>
            <a:ext cx="376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Mousse di prosciutto cotto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06752" y="1195842"/>
            <a:ext cx="2847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Budino di pollo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4AE4E00-079B-848F-06B4-018715CA2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7" r="53495" b="28298"/>
          <a:stretch/>
        </p:blipFill>
        <p:spPr>
          <a:xfrm>
            <a:off x="2693895" y="2143125"/>
            <a:ext cx="3307897" cy="271078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C1314F2-A1B2-DD1A-DF68-BB5CD84A9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4" r="54050" b="29586"/>
          <a:stretch/>
        </p:blipFill>
        <p:spPr>
          <a:xfrm>
            <a:off x="8758551" y="2052678"/>
            <a:ext cx="3361260" cy="2892587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082176" y="5214287"/>
            <a:ext cx="373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Valori nutrizionali per porzione (g):</a:t>
            </a:r>
          </a:p>
        </p:txBody>
      </p:sp>
    </p:spTree>
    <p:extLst>
      <p:ext uri="{BB962C8B-B14F-4D97-AF65-F5344CB8AC3E}">
        <p14:creationId xmlns:p14="http://schemas.microsoft.com/office/powerpoint/2010/main" val="224160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3505" y="160421"/>
            <a:ext cx="1104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Fase Semisolida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6011FA5-1BC3-1A47-1308-85E04F038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75"/>
          <a:stretch/>
        </p:blipFill>
        <p:spPr>
          <a:xfrm>
            <a:off x="280737" y="2010369"/>
            <a:ext cx="2442794" cy="316089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011FA5-1BC3-1A47-1308-85E04F038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18" t="83830" r="52085"/>
          <a:stretch/>
        </p:blipFill>
        <p:spPr>
          <a:xfrm>
            <a:off x="793207" y="5556494"/>
            <a:ext cx="3562220" cy="794244"/>
          </a:xfrm>
          <a:prstGeom prst="rect">
            <a:avLst/>
          </a:prstGeom>
        </p:spPr>
      </p:pic>
      <p:pic>
        <p:nvPicPr>
          <p:cNvPr id="10" name="Immagine 9" descr="Immagine che contiene verdura&#10;&#10;Descrizione generata automaticamente">
            <a:extLst>
              <a:ext uri="{FF2B5EF4-FFF2-40B4-BE49-F238E27FC236}">
                <a16:creationId xmlns:a16="http://schemas.microsoft.com/office/drawing/2014/main" id="{0FF64DC5-7C7F-134C-8C58-D109705D2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22730" r="7835" b="17997"/>
          <a:stretch/>
        </p:blipFill>
        <p:spPr>
          <a:xfrm>
            <a:off x="6136105" y="2253977"/>
            <a:ext cx="2424429" cy="242674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397CABA-C9CB-2748-8BEE-515D14C3F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73627" r="11111" b="11786"/>
          <a:stretch/>
        </p:blipFill>
        <p:spPr>
          <a:xfrm>
            <a:off x="7346407" y="5470086"/>
            <a:ext cx="3562220" cy="96705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73505" y="1224016"/>
            <a:ext cx="392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Polpette di merluzzo light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369462" y="1231251"/>
            <a:ext cx="4603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Polpette di manzo e salsa yogurt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86011FA5-1BC3-1A47-1308-85E04F038F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70" r="53260" b="26086"/>
          <a:stretch/>
        </p:blipFill>
        <p:spPr>
          <a:xfrm>
            <a:off x="2830673" y="1978991"/>
            <a:ext cx="3177806" cy="31114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397CABA-C9CB-2748-8BEE-515D14C3F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16566" r="11111" b="38260"/>
          <a:stretch/>
        </p:blipFill>
        <p:spPr>
          <a:xfrm>
            <a:off x="8560534" y="1978990"/>
            <a:ext cx="3571069" cy="300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074" y="1164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Pasti sostitutivi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72" y="1583904"/>
            <a:ext cx="3197151" cy="22869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73" y="3872861"/>
            <a:ext cx="3190686" cy="188513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865" y="1583904"/>
            <a:ext cx="3193366" cy="179306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0865" y="3872862"/>
            <a:ext cx="3198840" cy="18516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/>
          <a:srcRect b="732"/>
          <a:stretch/>
        </p:blipFill>
        <p:spPr>
          <a:xfrm>
            <a:off x="790074" y="1204109"/>
            <a:ext cx="4058152" cy="56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09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777</TotalTime>
  <Words>359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Times New Roman</vt:lpstr>
      <vt:lpstr>Tema di Office</vt:lpstr>
      <vt:lpstr>RIALIMENTAZIONE POST CHIRURGIA BARIATRICA: DAL RICETTARIO BARIATRICO AI PASTI SOSTITUTIVI. COSA BOLLE IN PENTOLA…</vt:lpstr>
      <vt:lpstr>DIETA LIQUIDA</vt:lpstr>
      <vt:lpstr>DIETA SEMILIQUIDA</vt:lpstr>
      <vt:lpstr>Criticità</vt:lpstr>
      <vt:lpstr>STRATEGIE   counselling</vt:lpstr>
      <vt:lpstr>Ricettario Bariatrico</vt:lpstr>
      <vt:lpstr>Presentazione standard di PowerPoint</vt:lpstr>
      <vt:lpstr>Presentazione standard di PowerPoint</vt:lpstr>
      <vt:lpstr>Pasti sostitutivi</vt:lpstr>
      <vt:lpstr>Questionario gradimento</vt:lpstr>
      <vt:lpstr>Risultati </vt:lpstr>
      <vt:lpstr>Risultati </vt:lpstr>
      <vt:lpstr> </vt:lpstr>
      <vt:lpstr>Presentazione standard di PowerPoint</vt:lpstr>
      <vt:lpstr>Presentazione standard di PowerPoint</vt:lpstr>
      <vt:lpstr>Presentazione standard di PowerPoint</vt:lpstr>
      <vt:lpstr>FASE LIQUIDA con pasti sostitutivi</vt:lpstr>
      <vt:lpstr>FASE SEMILIQUIDA con pasti sostitutivi</vt:lpstr>
      <vt:lpstr>Punti di forza dei pasti sostitutivi</vt:lpstr>
      <vt:lpstr>GRAZIE PER L’ATTENZIONE</vt:lpstr>
    </vt:vector>
  </TitlesOfParts>
  <Company>FPG-Policlinico Gemelli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«Percorso alimentare nel post-bariatrico: l’esperienza di un centro di ecellenza»</dc:title>
  <dc:creator>Nadia Basciu</dc:creator>
  <cp:lastModifiedBy>LORENZO PESARINI</cp:lastModifiedBy>
  <cp:revision>53</cp:revision>
  <dcterms:created xsi:type="dcterms:W3CDTF">2025-10-17T12:03:36Z</dcterms:created>
  <dcterms:modified xsi:type="dcterms:W3CDTF">2025-10-29T17:03:57Z</dcterms:modified>
</cp:coreProperties>
</file>